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2"/>
  </p:notesMasterIdLst>
  <p:handoutMasterIdLst>
    <p:handoutMasterId r:id="rId23"/>
  </p:handoutMasterIdLst>
  <p:sldIdLst>
    <p:sldId id="256" r:id="rId2"/>
    <p:sldId id="258" r:id="rId3"/>
    <p:sldId id="350" r:id="rId4"/>
    <p:sldId id="351" r:id="rId5"/>
    <p:sldId id="352" r:id="rId6"/>
    <p:sldId id="353" r:id="rId7"/>
    <p:sldId id="358" r:id="rId8"/>
    <p:sldId id="361" r:id="rId9"/>
    <p:sldId id="362" r:id="rId10"/>
    <p:sldId id="360" r:id="rId11"/>
    <p:sldId id="363" r:id="rId12"/>
    <p:sldId id="364" r:id="rId13"/>
    <p:sldId id="365" r:id="rId14"/>
    <p:sldId id="366" r:id="rId15"/>
    <p:sldId id="368" r:id="rId16"/>
    <p:sldId id="369" r:id="rId17"/>
    <p:sldId id="371" r:id="rId18"/>
    <p:sldId id="370" r:id="rId19"/>
    <p:sldId id="372" r:id="rId20"/>
    <p:sldId id="373" r:id="rId21"/>
  </p:sldIdLst>
  <p:sldSz cx="9144000" cy="6858000" type="screen4x3"/>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enzo Desideri" initials="L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062" autoAdjust="0"/>
    <p:restoredTop sz="94660"/>
  </p:normalViewPr>
  <p:slideViewPr>
    <p:cSldViewPr>
      <p:cViewPr>
        <p:scale>
          <a:sx n="70" d="100"/>
          <a:sy n="70" d="100"/>
        </p:scale>
        <p:origin x="-1666" y="-3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428CBF20-2A46-47D2-A046-F5BD9A73DDBB}" type="datetimeFigureOut">
              <a:rPr lang="it-IT" smtClean="0"/>
              <a:t>24/04/2017</a:t>
            </a:fld>
            <a:endParaRPr lang="it-IT"/>
          </a:p>
        </p:txBody>
      </p:sp>
      <p:sp>
        <p:nvSpPr>
          <p:cNvPr id="4" name="Segnaposto piè di pagina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EDA546F-831A-499D-8843-8CA0ACDE6FF3}" type="slidenum">
              <a:rPr lang="it-IT" smtClean="0"/>
              <a:t>‹N›</a:t>
            </a:fld>
            <a:endParaRPr lang="it-IT"/>
          </a:p>
        </p:txBody>
      </p:sp>
    </p:spTree>
    <p:extLst>
      <p:ext uri="{BB962C8B-B14F-4D97-AF65-F5344CB8AC3E}">
        <p14:creationId xmlns:p14="http://schemas.microsoft.com/office/powerpoint/2010/main" val="3757163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07D4A98-16CB-47B1-8357-5D1D5CC1DC2F}" type="datetimeFigureOut">
              <a:rPr lang="it-IT" smtClean="0"/>
              <a:t>24/04/2017</a:t>
            </a:fld>
            <a:endParaRPr lang="it-IT"/>
          </a:p>
        </p:txBody>
      </p:sp>
      <p:sp>
        <p:nvSpPr>
          <p:cNvPr id="4" name="Segnaposto immagine diapositiv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31AF5CF1-AFC0-42F9-9F23-BD0510442961}" type="slidenum">
              <a:rPr lang="it-IT" smtClean="0"/>
              <a:t>‹N›</a:t>
            </a:fld>
            <a:endParaRPr lang="it-IT"/>
          </a:p>
        </p:txBody>
      </p:sp>
    </p:spTree>
    <p:extLst>
      <p:ext uri="{BB962C8B-B14F-4D97-AF65-F5344CB8AC3E}">
        <p14:creationId xmlns:p14="http://schemas.microsoft.com/office/powerpoint/2010/main" val="2928896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1AF5CF1-AFC0-42F9-9F23-BD0510442961}" type="slidenum">
              <a:rPr lang="it-IT" smtClean="0"/>
              <a:t>1</a:t>
            </a:fld>
            <a:endParaRPr lang="it-IT"/>
          </a:p>
        </p:txBody>
      </p:sp>
    </p:spTree>
    <p:extLst>
      <p:ext uri="{BB962C8B-B14F-4D97-AF65-F5344CB8AC3E}">
        <p14:creationId xmlns:p14="http://schemas.microsoft.com/office/powerpoint/2010/main" val="145419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4BCB292E-4711-4ED6-87D3-E2888B919313}" type="slidenum">
              <a:rPr lang="en-GB" smtClean="0"/>
              <a:pPr/>
              <a:t>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FDF9C70-F2B7-4589-B33D-CDE7FF81B545}" type="datetimeFigureOut">
              <a:rPr lang="it-IT" smtClean="0"/>
              <a:t>24/04/2017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368611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F9C70-F2B7-4589-B33D-CDE7FF81B545}" type="datetimeFigureOut">
              <a:rPr lang="it-IT" smtClean="0"/>
              <a:t>24/04/2017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413676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F9C70-F2B7-4589-B33D-CDE7FF81B545}" type="datetimeFigureOut">
              <a:rPr lang="it-IT" smtClean="0"/>
              <a:t>24/04/2017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897725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FDF9C70-F2B7-4589-B33D-CDE7FF81B545}" type="datetimeFigureOut">
              <a:rPr lang="it-IT" smtClean="0"/>
              <a:t>24/04/2017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418819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FDF9C70-F2B7-4589-B33D-CDE7FF81B545}" type="datetimeFigureOut">
              <a:rPr lang="it-IT" smtClean="0"/>
              <a:t>24/04/2017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2862501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FDF9C70-F2B7-4589-B33D-CDE7FF81B545}" type="datetimeFigureOut">
              <a:rPr lang="it-IT" smtClean="0"/>
              <a:t>24/04/2017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399309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FDF9C70-F2B7-4589-B33D-CDE7FF81B545}" type="datetimeFigureOut">
              <a:rPr lang="it-IT" smtClean="0"/>
              <a:t>24/04/2017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3630420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FDF9C70-F2B7-4589-B33D-CDE7FF81B545}" type="datetimeFigureOut">
              <a:rPr lang="it-IT" smtClean="0"/>
              <a:t>24/04/2017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24232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FDF9C70-F2B7-4589-B33D-CDE7FF81B545}" type="datetimeFigureOut">
              <a:rPr lang="it-IT" smtClean="0"/>
              <a:t>24/04/2017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424035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FDF9C70-F2B7-4589-B33D-CDE7FF81B545}" type="datetimeFigureOut">
              <a:rPr lang="it-IT" smtClean="0"/>
              <a:t>24/04/2017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3236302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FDF9C70-F2B7-4589-B33D-CDE7FF81B545}" type="datetimeFigureOut">
              <a:rPr lang="it-IT" smtClean="0"/>
              <a:t>24/04/2017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1C93FF5-995D-4A82-A38E-06281822C296}" type="slidenum">
              <a:rPr lang="it-IT" smtClean="0"/>
              <a:t>‹N›</a:t>
            </a:fld>
            <a:endParaRPr lang="it-IT"/>
          </a:p>
        </p:txBody>
      </p:sp>
    </p:spTree>
    <p:extLst>
      <p:ext uri="{BB962C8B-B14F-4D97-AF65-F5344CB8AC3E}">
        <p14:creationId xmlns:p14="http://schemas.microsoft.com/office/powerpoint/2010/main" val="133892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DF9C70-F2B7-4589-B33D-CDE7FF81B545}" type="datetimeFigureOut">
              <a:rPr lang="it-IT" smtClean="0"/>
              <a:t>24/04/2017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93FF5-995D-4A82-A38E-06281822C296}" type="slidenum">
              <a:rPr lang="it-IT" smtClean="0"/>
              <a:t>‹N›</a:t>
            </a:fld>
            <a:endParaRPr lang="it-IT"/>
          </a:p>
        </p:txBody>
      </p:sp>
    </p:spTree>
    <p:extLst>
      <p:ext uri="{BB962C8B-B14F-4D97-AF65-F5344CB8AC3E}">
        <p14:creationId xmlns:p14="http://schemas.microsoft.com/office/powerpoint/2010/main" val="3325435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hyperlink" Target="http://www.ausilioteca.org/" TargetMode="External"/><Relationship Id="rId1" Type="http://schemas.openxmlformats.org/officeDocument/2006/relationships/slideLayout" Target="../slideLayouts/slideLayout2.xml"/><Relationship Id="rId6" Type="http://schemas.openxmlformats.org/officeDocument/2006/relationships/hyperlink" Target="http://www.aaate.net/" TargetMode="External"/><Relationship Id="rId5" Type="http://schemas.openxmlformats.org/officeDocument/2006/relationships/hyperlink" Target="http://www.funka.com/"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www.entelis.net/" TargetMode="External"/><Relationship Id="rId2" Type="http://schemas.openxmlformats.org/officeDocument/2006/relationships/hyperlink" Target="mailto:hoogerwerf@ausilioteca.org"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9766" y="3622597"/>
            <a:ext cx="7191673" cy="1087165"/>
          </a:xfrm>
        </p:spPr>
        <p:txBody>
          <a:bodyPr>
            <a:normAutofit/>
          </a:bodyPr>
          <a:lstStyle/>
          <a:p>
            <a:pPr algn="l"/>
            <a:r>
              <a:rPr lang="it-IT" dirty="0" err="1" smtClean="0"/>
              <a:t>Towards</a:t>
            </a:r>
            <a:r>
              <a:rPr lang="it-IT" dirty="0" smtClean="0"/>
              <a:t> full </a:t>
            </a:r>
            <a:r>
              <a:rPr lang="it-IT" dirty="0" err="1" smtClean="0"/>
              <a:t>digital</a:t>
            </a:r>
            <a:r>
              <a:rPr lang="it-IT" dirty="0" smtClean="0"/>
              <a:t> </a:t>
            </a:r>
            <a:r>
              <a:rPr lang="it-IT" dirty="0" err="1" smtClean="0"/>
              <a:t>inclusion</a:t>
            </a:r>
            <a:endParaRPr lang="it-IT" dirty="0"/>
          </a:p>
        </p:txBody>
      </p:sp>
      <p:sp>
        <p:nvSpPr>
          <p:cNvPr id="3" name="Sottotitolo 2"/>
          <p:cNvSpPr>
            <a:spLocks noGrp="1"/>
          </p:cNvSpPr>
          <p:nvPr>
            <p:ph type="subTitle" idx="1"/>
          </p:nvPr>
        </p:nvSpPr>
        <p:spPr>
          <a:xfrm>
            <a:off x="272928" y="4760580"/>
            <a:ext cx="5464696" cy="900668"/>
          </a:xfrm>
        </p:spPr>
        <p:txBody>
          <a:bodyPr>
            <a:normAutofit/>
          </a:bodyPr>
          <a:lstStyle/>
          <a:p>
            <a:pPr algn="l"/>
            <a:r>
              <a:rPr lang="it-IT" sz="4000" dirty="0" err="1" smtClean="0"/>
              <a:t>Evert-Jan</a:t>
            </a:r>
            <a:r>
              <a:rPr lang="it-IT" sz="4000" dirty="0" smtClean="0"/>
              <a:t> </a:t>
            </a:r>
            <a:r>
              <a:rPr lang="it-IT" sz="4000" dirty="0" err="1" smtClean="0"/>
              <a:t>Hoogerwerf</a:t>
            </a:r>
            <a:endParaRPr lang="it-IT" sz="4000" dirty="0" smtClean="0"/>
          </a:p>
          <a:p>
            <a:endParaRPr lang="it-IT" dirty="0"/>
          </a:p>
        </p:txBody>
      </p:sp>
      <p:pic>
        <p:nvPicPr>
          <p:cNvPr id="6" name="Picture 2" title="Painting Brueg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66" y="360370"/>
            <a:ext cx="3448804" cy="2808312"/>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a destra 4"/>
          <p:cNvSpPr/>
          <p:nvPr/>
        </p:nvSpPr>
        <p:spPr>
          <a:xfrm>
            <a:off x="3767021" y="155201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p:cNvPicPr>
            <a:picLocks noChangeAspect="1"/>
          </p:cNvPicPr>
          <p:nvPr/>
        </p:nvPicPr>
        <p:blipFill>
          <a:blip r:embed="rId4"/>
          <a:stretch>
            <a:fillRect/>
          </a:stretch>
        </p:blipFill>
        <p:spPr>
          <a:xfrm>
            <a:off x="5292080" y="5536313"/>
            <a:ext cx="3670110" cy="865707"/>
          </a:xfrm>
          <a:prstGeom prst="rect">
            <a:avLst/>
          </a:prstGeom>
        </p:spPr>
      </p:pic>
      <p:pic>
        <p:nvPicPr>
          <p:cNvPr id="21506" name="Picture 2" title="Girl using communication device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60032" y="360370"/>
            <a:ext cx="4012818" cy="278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310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en-US" sz="3600" dirty="0"/>
              <a:t>Barriers to full digital inclusion  - </a:t>
            </a:r>
            <a:r>
              <a:rPr lang="en-US" sz="4000" dirty="0" smtClean="0"/>
              <a:t>Person</a:t>
            </a:r>
            <a:endParaRPr lang="it-IT" sz="40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129460106"/>
              </p:ext>
            </p:extLst>
          </p:nvPr>
        </p:nvGraphicFramePr>
        <p:xfrm>
          <a:off x="467544" y="1484784"/>
          <a:ext cx="8352928" cy="3767872"/>
        </p:xfrm>
        <a:graphic>
          <a:graphicData uri="http://schemas.openxmlformats.org/drawingml/2006/table">
            <a:tbl>
              <a:tblPr>
                <a:tableStyleId>{5C22544A-7EE6-4342-B048-85BDC9FD1C3A}</a:tableStyleId>
              </a:tblPr>
              <a:tblGrid>
                <a:gridCol w="1023219"/>
                <a:gridCol w="1754091"/>
                <a:gridCol w="5575618"/>
              </a:tblGrid>
              <a:tr h="295187">
                <a:tc>
                  <a:txBody>
                    <a:bodyPr/>
                    <a:lstStyle/>
                    <a:p>
                      <a:pPr>
                        <a:lnSpc>
                          <a:spcPct val="115000"/>
                        </a:lnSpc>
                        <a:spcAft>
                          <a:spcPts val="0"/>
                        </a:spcAft>
                      </a:pPr>
                      <a:r>
                        <a:rPr lang="en-US" sz="1600" b="1" dirty="0">
                          <a:effectLst/>
                        </a:rPr>
                        <a:t>Level</a:t>
                      </a:r>
                      <a:endParaRPr lang="it-IT" sz="1600" b="1" dirty="0">
                        <a:solidFill>
                          <a:srgbClr val="000000"/>
                        </a:solidFill>
                        <a:effectLst/>
                        <a:latin typeface="Calibri"/>
                        <a:ea typeface="Calibri"/>
                      </a:endParaRPr>
                    </a:p>
                  </a:txBody>
                  <a:tcPr marL="58615" marR="58615" marT="58615" marB="58615"/>
                </a:tc>
                <a:tc>
                  <a:txBody>
                    <a:bodyPr/>
                    <a:lstStyle/>
                    <a:p>
                      <a:pPr>
                        <a:lnSpc>
                          <a:spcPct val="115000"/>
                        </a:lnSpc>
                        <a:spcAft>
                          <a:spcPts val="0"/>
                        </a:spcAft>
                      </a:pPr>
                      <a:r>
                        <a:rPr lang="en-US" sz="1600" b="1" dirty="0">
                          <a:effectLst/>
                        </a:rPr>
                        <a:t>Area of interest</a:t>
                      </a:r>
                      <a:endParaRPr lang="it-IT" sz="1600" b="1" dirty="0">
                        <a:solidFill>
                          <a:srgbClr val="000000"/>
                        </a:solidFill>
                        <a:effectLst/>
                        <a:latin typeface="Calibri"/>
                        <a:ea typeface="Calibri"/>
                      </a:endParaRPr>
                    </a:p>
                  </a:txBody>
                  <a:tcPr marL="58615" marR="58615" marT="58615" marB="58615"/>
                </a:tc>
                <a:tc>
                  <a:txBody>
                    <a:bodyPr/>
                    <a:lstStyle/>
                    <a:p>
                      <a:pPr>
                        <a:lnSpc>
                          <a:spcPct val="115000"/>
                        </a:lnSpc>
                        <a:spcAft>
                          <a:spcPts val="0"/>
                        </a:spcAft>
                      </a:pPr>
                      <a:r>
                        <a:rPr lang="en-US" sz="1600" b="1" dirty="0">
                          <a:effectLst/>
                        </a:rPr>
                        <a:t>Barriers</a:t>
                      </a:r>
                      <a:endParaRPr lang="it-IT" sz="1600" b="1" dirty="0">
                        <a:solidFill>
                          <a:srgbClr val="000000"/>
                        </a:solidFill>
                        <a:effectLst/>
                        <a:latin typeface="Calibri"/>
                      </a:endParaRPr>
                    </a:p>
                  </a:txBody>
                  <a:tcPr marL="58615" marR="58615" marT="58615" marB="58615"/>
                </a:tc>
              </a:tr>
              <a:tr h="1362925">
                <a:tc rowSpan="3">
                  <a:txBody>
                    <a:bodyPr/>
                    <a:lstStyle/>
                    <a:p>
                      <a:pPr>
                        <a:lnSpc>
                          <a:spcPct val="115000"/>
                        </a:lnSpc>
                        <a:spcAft>
                          <a:spcPts val="0"/>
                        </a:spcAft>
                      </a:pPr>
                      <a:r>
                        <a:rPr lang="it-IT" sz="1600">
                          <a:effectLst/>
                        </a:rPr>
                        <a:t>Personal</a:t>
                      </a:r>
                      <a:endParaRPr lang="it-IT" sz="1600">
                        <a:solidFill>
                          <a:srgbClr val="000000"/>
                        </a:solidFill>
                        <a:effectLst/>
                        <a:latin typeface="Calibri"/>
                        <a:ea typeface="Calibri"/>
                      </a:endParaRPr>
                    </a:p>
                  </a:txBody>
                  <a:tcPr marL="58615" marR="58615" marT="58615" marB="58615"/>
                </a:tc>
                <a:tc>
                  <a:txBody>
                    <a:bodyPr/>
                    <a:lstStyle/>
                    <a:p>
                      <a:pPr>
                        <a:lnSpc>
                          <a:spcPct val="115000"/>
                        </a:lnSpc>
                        <a:spcAft>
                          <a:spcPts val="0"/>
                        </a:spcAft>
                      </a:pPr>
                      <a:r>
                        <a:rPr lang="it-IT" sz="1600" dirty="0">
                          <a:effectLst/>
                        </a:rPr>
                        <a:t>Personal </a:t>
                      </a:r>
                      <a:r>
                        <a:rPr lang="it-IT" sz="1600" dirty="0" err="1">
                          <a:effectLst/>
                        </a:rPr>
                        <a:t>motivation</a:t>
                      </a:r>
                      <a:endParaRPr lang="it-IT" sz="1600" dirty="0">
                        <a:effectLst/>
                      </a:endParaRPr>
                    </a:p>
                    <a:p>
                      <a:pPr>
                        <a:lnSpc>
                          <a:spcPct val="115000"/>
                        </a:lnSpc>
                        <a:spcAft>
                          <a:spcPts val="0"/>
                        </a:spcAft>
                      </a:pPr>
                      <a:r>
                        <a:rPr lang="it-IT" sz="1600" dirty="0">
                          <a:effectLst/>
                        </a:rPr>
                        <a:t> </a:t>
                      </a:r>
                      <a:endParaRPr lang="it-IT" sz="1600" dirty="0">
                        <a:solidFill>
                          <a:srgbClr val="000000"/>
                        </a:solidFill>
                        <a:effectLst/>
                        <a:latin typeface="Calibri"/>
                        <a:ea typeface="Calibri"/>
                      </a:endParaRPr>
                    </a:p>
                  </a:txBody>
                  <a:tcPr marL="58615" marR="58615" marT="58615" marB="58615"/>
                </a:tc>
                <a:tc>
                  <a:txBody>
                    <a:bodyPr/>
                    <a:lstStyle/>
                    <a:p>
                      <a:pPr marL="342900" lvl="0" indent="-342900">
                        <a:lnSpc>
                          <a:spcPct val="115000"/>
                        </a:lnSpc>
                        <a:spcAft>
                          <a:spcPts val="0"/>
                        </a:spcAft>
                        <a:buFont typeface="Arial"/>
                        <a:buChar char="●"/>
                      </a:pPr>
                      <a:r>
                        <a:rPr lang="it-IT" sz="1600" u="none" strike="noStrike" dirty="0" err="1">
                          <a:effectLst/>
                        </a:rPr>
                        <a:t>Low</a:t>
                      </a:r>
                      <a:r>
                        <a:rPr lang="it-IT" sz="1600" u="none" strike="noStrike" dirty="0">
                          <a:effectLst/>
                        </a:rPr>
                        <a:t> self </a:t>
                      </a:r>
                      <a:r>
                        <a:rPr lang="it-IT" sz="1600" u="none" strike="noStrike" dirty="0" err="1">
                          <a:effectLst/>
                        </a:rPr>
                        <a:t>confidence</a:t>
                      </a:r>
                      <a:r>
                        <a:rPr lang="it-IT" sz="1600" u="none" strike="noStrike" dirty="0">
                          <a:effectLst/>
                        </a:rPr>
                        <a:t>.</a:t>
                      </a:r>
                    </a:p>
                    <a:p>
                      <a:pPr marL="342900" lvl="0" indent="-342900">
                        <a:lnSpc>
                          <a:spcPct val="115000"/>
                        </a:lnSpc>
                        <a:spcAft>
                          <a:spcPts val="0"/>
                        </a:spcAft>
                        <a:buFont typeface="Arial"/>
                        <a:buChar char="●"/>
                      </a:pPr>
                      <a:r>
                        <a:rPr lang="en-US" sz="1600" b="1" u="sng" strike="noStrike" dirty="0">
                          <a:effectLst/>
                        </a:rPr>
                        <a:t>Technology perceived as not useful and not responding to actual needs.</a:t>
                      </a:r>
                      <a:endParaRPr lang="it-IT" sz="1600" b="1" u="sng" strike="noStrike" dirty="0">
                        <a:effectLst/>
                      </a:endParaRPr>
                    </a:p>
                    <a:p>
                      <a:pPr marL="342900" lvl="0" indent="-342900">
                        <a:lnSpc>
                          <a:spcPct val="115000"/>
                        </a:lnSpc>
                        <a:spcAft>
                          <a:spcPts val="0"/>
                        </a:spcAft>
                        <a:buFont typeface="Arial"/>
                        <a:buChar char="●"/>
                      </a:pPr>
                      <a:r>
                        <a:rPr lang="en-US" sz="1600" u="none" strike="noStrike" dirty="0">
                          <a:effectLst/>
                        </a:rPr>
                        <a:t>Alternative strategies to avoid use of technology.</a:t>
                      </a:r>
                      <a:endParaRPr lang="it-IT" sz="1600" u="none" strike="noStrike" dirty="0">
                        <a:effectLst/>
                      </a:endParaRPr>
                    </a:p>
                    <a:p>
                      <a:pPr marL="342900" lvl="0" indent="-342900">
                        <a:lnSpc>
                          <a:spcPct val="115000"/>
                        </a:lnSpc>
                        <a:spcAft>
                          <a:spcPts val="0"/>
                        </a:spcAft>
                        <a:buFont typeface="Arial"/>
                        <a:buChar char="●"/>
                      </a:pPr>
                      <a:r>
                        <a:rPr lang="en-US" sz="1600" u="none" strike="noStrike" dirty="0">
                          <a:effectLst/>
                        </a:rPr>
                        <a:t>No time in daily routine.</a:t>
                      </a:r>
                      <a:endParaRPr lang="it-IT" sz="1600" u="none" strike="noStrike" dirty="0">
                        <a:effectLst/>
                      </a:endParaRPr>
                    </a:p>
                    <a:p>
                      <a:pPr marL="342900" lvl="0" indent="-342900">
                        <a:lnSpc>
                          <a:spcPct val="115000"/>
                        </a:lnSpc>
                        <a:spcAft>
                          <a:spcPts val="0"/>
                        </a:spcAft>
                        <a:buFont typeface="Arial"/>
                        <a:buChar char="●"/>
                      </a:pPr>
                      <a:r>
                        <a:rPr lang="en-US" sz="1600" b="1" u="sng" strike="noStrike" dirty="0">
                          <a:effectLst/>
                        </a:rPr>
                        <a:t>Fear that technology use might reduce human care or contact</a:t>
                      </a:r>
                      <a:r>
                        <a:rPr lang="en-US" sz="1600" u="none" strike="noStrike" dirty="0">
                          <a:effectLst/>
                        </a:rPr>
                        <a:t>. </a:t>
                      </a:r>
                      <a:endParaRPr lang="it-IT" sz="1600" u="none" strike="noStrike" dirty="0">
                        <a:solidFill>
                          <a:srgbClr val="000000"/>
                        </a:solidFill>
                        <a:effectLst/>
                        <a:latin typeface="Calibri"/>
                      </a:endParaRPr>
                    </a:p>
                  </a:txBody>
                  <a:tcPr marL="58615" marR="58615" marT="58615" marB="58615"/>
                </a:tc>
              </a:tr>
              <a:tr h="651100">
                <a:tc vMerge="1">
                  <a:txBody>
                    <a:bodyPr/>
                    <a:lstStyle/>
                    <a:p>
                      <a:endParaRPr lang="it-IT"/>
                    </a:p>
                  </a:txBody>
                  <a:tcPr/>
                </a:tc>
                <a:tc>
                  <a:txBody>
                    <a:bodyPr/>
                    <a:lstStyle/>
                    <a:p>
                      <a:pPr>
                        <a:lnSpc>
                          <a:spcPct val="115000"/>
                        </a:lnSpc>
                        <a:spcAft>
                          <a:spcPts val="0"/>
                        </a:spcAft>
                      </a:pPr>
                      <a:r>
                        <a:rPr lang="it-IT" sz="1600">
                          <a:effectLst/>
                        </a:rPr>
                        <a:t>Security benefits and challenges</a:t>
                      </a:r>
                      <a:endParaRPr lang="it-IT" sz="1600">
                        <a:solidFill>
                          <a:srgbClr val="000000"/>
                        </a:solidFill>
                        <a:effectLst/>
                        <a:latin typeface="Calibri"/>
                        <a:ea typeface="Calibri"/>
                      </a:endParaRPr>
                    </a:p>
                  </a:txBody>
                  <a:tcPr marL="58615" marR="58615" marT="58615" marB="58615"/>
                </a:tc>
                <a:tc>
                  <a:txBody>
                    <a:bodyPr/>
                    <a:lstStyle/>
                    <a:p>
                      <a:pPr marL="342900" lvl="0" indent="-342900">
                        <a:lnSpc>
                          <a:spcPct val="115000"/>
                        </a:lnSpc>
                        <a:spcAft>
                          <a:spcPts val="0"/>
                        </a:spcAft>
                        <a:buFont typeface="Arial"/>
                        <a:buChar char="●"/>
                      </a:pPr>
                      <a:r>
                        <a:rPr lang="en-US" sz="1600" u="none" strike="noStrike" dirty="0">
                          <a:effectLst/>
                        </a:rPr>
                        <a:t>Risks related to safe internet use.</a:t>
                      </a:r>
                      <a:endParaRPr lang="it-IT" sz="1600" u="none" strike="noStrike" dirty="0">
                        <a:effectLst/>
                      </a:endParaRPr>
                    </a:p>
                    <a:p>
                      <a:pPr marL="342900" lvl="0" indent="-342900">
                        <a:lnSpc>
                          <a:spcPct val="115000"/>
                        </a:lnSpc>
                        <a:spcAft>
                          <a:spcPts val="0"/>
                        </a:spcAft>
                        <a:buFont typeface="Arial"/>
                        <a:buChar char="●"/>
                      </a:pPr>
                      <a:r>
                        <a:rPr lang="en-US" sz="1600" u="none" strike="noStrike" dirty="0">
                          <a:effectLst/>
                        </a:rPr>
                        <a:t>Risks related to personal data treatment.</a:t>
                      </a:r>
                      <a:endParaRPr lang="it-IT" sz="1600" u="none" strike="noStrike" dirty="0">
                        <a:effectLst/>
                      </a:endParaRPr>
                    </a:p>
                    <a:p>
                      <a:pPr marL="342900" lvl="0" indent="-342900">
                        <a:lnSpc>
                          <a:spcPct val="115000"/>
                        </a:lnSpc>
                        <a:spcAft>
                          <a:spcPts val="0"/>
                        </a:spcAft>
                        <a:buFont typeface="Arial"/>
                        <a:buChar char="●"/>
                      </a:pPr>
                      <a:r>
                        <a:rPr lang="en-US" sz="1600" u="none" strike="noStrike" dirty="0">
                          <a:effectLst/>
                        </a:rPr>
                        <a:t>Fear of losing control over technology. </a:t>
                      </a:r>
                      <a:endParaRPr lang="it-IT" sz="1600" u="none" strike="noStrike" dirty="0">
                        <a:solidFill>
                          <a:srgbClr val="000000"/>
                        </a:solidFill>
                        <a:effectLst/>
                        <a:latin typeface="Calibri"/>
                      </a:endParaRPr>
                    </a:p>
                  </a:txBody>
                  <a:tcPr marL="58615" marR="58615" marT="58615" marB="58615"/>
                </a:tc>
              </a:tr>
              <a:tr h="295187">
                <a:tc vMerge="1">
                  <a:txBody>
                    <a:bodyPr/>
                    <a:lstStyle/>
                    <a:p>
                      <a:endParaRPr lang="it-IT"/>
                    </a:p>
                  </a:txBody>
                  <a:tcPr/>
                </a:tc>
                <a:tc>
                  <a:txBody>
                    <a:bodyPr/>
                    <a:lstStyle/>
                    <a:p>
                      <a:pPr>
                        <a:lnSpc>
                          <a:spcPct val="115000"/>
                        </a:lnSpc>
                        <a:spcAft>
                          <a:spcPts val="0"/>
                        </a:spcAft>
                      </a:pPr>
                      <a:r>
                        <a:rPr lang="it-IT" sz="1600">
                          <a:effectLst/>
                        </a:rPr>
                        <a:t>Health condition</a:t>
                      </a:r>
                      <a:endParaRPr lang="it-IT" sz="1600">
                        <a:solidFill>
                          <a:srgbClr val="000000"/>
                        </a:solidFill>
                        <a:effectLst/>
                        <a:latin typeface="Calibri"/>
                        <a:ea typeface="Calibri"/>
                      </a:endParaRPr>
                    </a:p>
                  </a:txBody>
                  <a:tcPr marL="58615" marR="58615" marT="58615" marB="58615"/>
                </a:tc>
                <a:tc>
                  <a:txBody>
                    <a:bodyPr/>
                    <a:lstStyle/>
                    <a:p>
                      <a:pPr marL="342900" lvl="0" indent="-342900">
                        <a:lnSpc>
                          <a:spcPct val="115000"/>
                        </a:lnSpc>
                        <a:spcAft>
                          <a:spcPts val="0"/>
                        </a:spcAft>
                        <a:buFont typeface="Arial"/>
                        <a:buChar char="●"/>
                      </a:pPr>
                      <a:r>
                        <a:rPr lang="en-US" sz="1600" u="none" strike="noStrike" dirty="0">
                          <a:effectLst/>
                        </a:rPr>
                        <a:t>Objective activity limitations (e.g. dementia).</a:t>
                      </a:r>
                      <a:endParaRPr lang="it-IT" sz="1600" u="none" strike="noStrike" dirty="0">
                        <a:solidFill>
                          <a:srgbClr val="000000"/>
                        </a:solidFill>
                        <a:effectLst/>
                        <a:latin typeface="Calibri"/>
                      </a:endParaRPr>
                    </a:p>
                  </a:txBody>
                  <a:tcPr marL="58615" marR="58615" marT="58615" marB="58615"/>
                </a:tc>
              </a:tr>
            </a:tbl>
          </a:graphicData>
        </a:graphic>
      </p:graphicFrame>
    </p:spTree>
    <p:extLst>
      <p:ext uri="{BB962C8B-B14F-4D97-AF65-F5344CB8AC3E}">
        <p14:creationId xmlns:p14="http://schemas.microsoft.com/office/powerpoint/2010/main" val="3773986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800" b="1" dirty="0" smtClean="0"/>
              <a:t>High </a:t>
            </a:r>
            <a:r>
              <a:rPr lang="it-IT" sz="4800" b="1" dirty="0" err="1" smtClean="0"/>
              <a:t>level</a:t>
            </a:r>
            <a:r>
              <a:rPr lang="it-IT" sz="4800" b="1" dirty="0" smtClean="0"/>
              <a:t> </a:t>
            </a:r>
            <a:r>
              <a:rPr lang="it-IT" sz="4800" b="1" dirty="0" err="1" smtClean="0"/>
              <a:t>objectives</a:t>
            </a:r>
            <a:endParaRPr lang="it-IT" sz="4800" b="1" dirty="0"/>
          </a:p>
        </p:txBody>
      </p:sp>
      <p:pic>
        <p:nvPicPr>
          <p:cNvPr id="9218" name="Picture 2" descr="Sorry, took picture instead of text." title="Policy objectives as defined by ENTELI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606034"/>
            <a:ext cx="8136903" cy="472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121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 </a:t>
            </a:r>
            <a:r>
              <a:rPr lang="it-IT" dirty="0" err="1" smtClean="0"/>
              <a:t>very</a:t>
            </a:r>
            <a:r>
              <a:rPr lang="it-IT" dirty="0" smtClean="0"/>
              <a:t> </a:t>
            </a:r>
            <a:r>
              <a:rPr lang="it-IT" dirty="0" err="1" smtClean="0"/>
              <a:t>simple</a:t>
            </a:r>
            <a:r>
              <a:rPr lang="it-IT" dirty="0" smtClean="0"/>
              <a:t> </a:t>
            </a:r>
            <a:r>
              <a:rPr lang="it-IT" dirty="0" err="1" smtClean="0"/>
              <a:t>roadmap</a:t>
            </a:r>
            <a:r>
              <a:rPr lang="it-IT" dirty="0" smtClean="0"/>
              <a:t> </a:t>
            </a:r>
            <a:endParaRPr lang="it-IT" dirty="0"/>
          </a:p>
        </p:txBody>
      </p:sp>
      <p:pic>
        <p:nvPicPr>
          <p:cNvPr id="10242" name="Picture 2" title="picture of cycle roadmap: Assessment - Developmen &amp; Innovation - Consolidation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7079594" cy="480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448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Digital </a:t>
            </a:r>
            <a:r>
              <a:rPr lang="it-IT" dirty="0" err="1" smtClean="0"/>
              <a:t>inclusion</a:t>
            </a:r>
            <a:r>
              <a:rPr lang="it-IT" dirty="0" smtClean="0"/>
              <a:t> </a:t>
            </a:r>
            <a:r>
              <a:rPr lang="it-IT" dirty="0" err="1" smtClean="0"/>
              <a:t>roadmap</a:t>
            </a:r>
            <a:endParaRPr lang="it-IT" dirty="0"/>
          </a:p>
        </p:txBody>
      </p:sp>
      <p:pic>
        <p:nvPicPr>
          <p:cNvPr id="11266" name="Picture 2" descr="www.entelis.net for text version" title="ENTELIS digital inclusion roadmap.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210023"/>
            <a:ext cx="8640960" cy="5514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765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dirty="0" err="1" smtClean="0"/>
              <a:t>Education</a:t>
            </a:r>
            <a:endParaRPr lang="it-IT" dirty="0"/>
          </a:p>
        </p:txBody>
      </p:sp>
      <p:graphicFrame>
        <p:nvGraphicFramePr>
          <p:cNvPr id="9" name="Segnaposto contenuto 8"/>
          <p:cNvGraphicFramePr>
            <a:graphicFrameLocks noGrp="1"/>
          </p:cNvGraphicFramePr>
          <p:nvPr>
            <p:ph idx="1"/>
            <p:extLst>
              <p:ext uri="{D42A27DB-BD31-4B8C-83A1-F6EECF244321}">
                <p14:modId xmlns:p14="http://schemas.microsoft.com/office/powerpoint/2010/main" val="993813083"/>
              </p:ext>
            </p:extLst>
          </p:nvPr>
        </p:nvGraphicFramePr>
        <p:xfrm>
          <a:off x="107503" y="1505745"/>
          <a:ext cx="4032448" cy="5074626"/>
        </p:xfrm>
        <a:graphic>
          <a:graphicData uri="http://schemas.openxmlformats.org/drawingml/2006/table">
            <a:tbl>
              <a:tblPr firstRow="1" bandRow="1">
                <a:tableStyleId>{5C22544A-7EE6-4342-B048-85BDC9FD1C3A}</a:tableStyleId>
              </a:tblPr>
              <a:tblGrid>
                <a:gridCol w="705206"/>
                <a:gridCol w="853724"/>
                <a:gridCol w="1236759"/>
                <a:gridCol w="1236759"/>
              </a:tblGrid>
              <a:tr h="74240">
                <a:tc>
                  <a:txBody>
                    <a:bodyPr/>
                    <a:lstStyle/>
                    <a:p>
                      <a:pPr>
                        <a:lnSpc>
                          <a:spcPct val="115000"/>
                        </a:lnSpc>
                        <a:spcBef>
                          <a:spcPts val="600"/>
                        </a:spcBef>
                        <a:spcAft>
                          <a:spcPts val="600"/>
                        </a:spcAft>
                      </a:pPr>
                      <a:r>
                        <a:rPr lang="it-IT" sz="400" dirty="0" err="1">
                          <a:effectLst/>
                        </a:rPr>
                        <a:t>Phase</a:t>
                      </a:r>
                      <a:endParaRPr lang="it-IT" sz="400" dirty="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it-IT" sz="400">
                          <a:effectLst/>
                        </a:rPr>
                        <a:t>Objectives</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it-IT" sz="400">
                          <a:effectLst/>
                        </a:rPr>
                        <a:t>Needs</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it-IT" sz="400">
                          <a:effectLst/>
                        </a:rPr>
                        <a:t>Recommendations</a:t>
                      </a:r>
                      <a:endParaRPr lang="it-IT" sz="400">
                        <a:solidFill>
                          <a:srgbClr val="000000"/>
                        </a:solidFill>
                        <a:effectLst/>
                        <a:latin typeface="Calibri"/>
                        <a:ea typeface="Calibri"/>
                      </a:endParaRPr>
                    </a:p>
                  </a:txBody>
                  <a:tcPr marL="24914" marR="24914" marT="0" marB="0"/>
                </a:tc>
              </a:tr>
              <a:tr h="704897">
                <a:tc>
                  <a:txBody>
                    <a:bodyPr/>
                    <a:lstStyle/>
                    <a:p>
                      <a:pPr>
                        <a:lnSpc>
                          <a:spcPct val="115000"/>
                        </a:lnSpc>
                        <a:spcBef>
                          <a:spcPts val="600"/>
                        </a:spcBef>
                        <a:spcAft>
                          <a:spcPts val="600"/>
                        </a:spcAft>
                      </a:pPr>
                      <a:r>
                        <a:rPr lang="it-IT" sz="400">
                          <a:effectLst/>
                        </a:rPr>
                        <a:t>Assessment</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Assessment of the whole educational environment and identification of areas of improvement. </a:t>
                      </a:r>
                      <a:endParaRPr lang="it-IT" sz="400">
                        <a:effectLst/>
                      </a:endParaRPr>
                    </a:p>
                    <a:p>
                      <a:pPr>
                        <a:lnSpc>
                          <a:spcPct val="115000"/>
                        </a:lnSpc>
                        <a:spcBef>
                          <a:spcPts val="600"/>
                        </a:spcBef>
                        <a:spcAft>
                          <a:spcPts val="600"/>
                        </a:spcAft>
                      </a:pPr>
                      <a:r>
                        <a:rPr lang="it-IT" sz="400">
                          <a:effectLst/>
                        </a:rPr>
                        <a:t>Goal setting.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Standards for the assessment of the performance of education providers in the area of ICT and ICT-AT support to learners with disabilities.</a:t>
                      </a:r>
                      <a:r>
                        <a:rPr lang="it-IT" sz="400">
                          <a:effectLst/>
                        </a:rPr>
                        <a:t> </a:t>
                      </a:r>
                    </a:p>
                    <a:p>
                      <a:pPr>
                        <a:lnSpc>
                          <a:spcPct val="115000"/>
                        </a:lnSpc>
                        <a:spcBef>
                          <a:spcPts val="600"/>
                        </a:spcBef>
                        <a:spcAft>
                          <a:spcPts val="600"/>
                        </a:spcAft>
                      </a:pPr>
                      <a:r>
                        <a:rPr lang="en-US" sz="400">
                          <a:effectLst/>
                        </a:rPr>
                        <a:t>Time and resources to perform an objective and complete assessment. </a:t>
                      </a:r>
                      <a:endParaRPr lang="it-IT" sz="400">
                        <a:effectLst/>
                      </a:endParaRPr>
                    </a:p>
                    <a:p>
                      <a:pPr>
                        <a:lnSpc>
                          <a:spcPct val="115000"/>
                        </a:lnSpc>
                        <a:spcBef>
                          <a:spcPts val="600"/>
                        </a:spcBef>
                        <a:spcAft>
                          <a:spcPts val="600"/>
                        </a:spcAft>
                      </a:pPr>
                      <a:r>
                        <a:rPr lang="en-US" sz="400">
                          <a:effectLst/>
                        </a:rPr>
                        <a:t>Vision based decisions regarding reachable goals and priorities.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Standards and assessment tools should take the whole school environment into account, including the declared mission, the educational culture and the relationships established with other stakeholders in education, such as families, further education, transition to employment etc.  </a:t>
                      </a:r>
                      <a:endParaRPr lang="it-IT" sz="400">
                        <a:solidFill>
                          <a:srgbClr val="000000"/>
                        </a:solidFill>
                        <a:effectLst/>
                        <a:latin typeface="Calibri"/>
                        <a:ea typeface="Calibri"/>
                      </a:endParaRPr>
                    </a:p>
                  </a:txBody>
                  <a:tcPr marL="24914" marR="24914" marT="0" marB="0"/>
                </a:tc>
              </a:tr>
              <a:tr h="1137312">
                <a:tc rowSpan="3">
                  <a:txBody>
                    <a:bodyPr/>
                    <a:lstStyle/>
                    <a:p>
                      <a:pPr>
                        <a:lnSpc>
                          <a:spcPct val="115000"/>
                        </a:lnSpc>
                        <a:spcBef>
                          <a:spcPts val="600"/>
                        </a:spcBef>
                        <a:spcAft>
                          <a:spcPts val="600"/>
                        </a:spcAft>
                      </a:pPr>
                      <a:r>
                        <a:rPr lang="it-IT" sz="400">
                          <a:effectLst/>
                        </a:rPr>
                        <a:t>Development &amp; Innovation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Development and delivery of training for staff and management as well as for end users.</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dirty="0">
                          <a:effectLst/>
                        </a:rPr>
                        <a:t>ICT-AT initial education of teachers and other school staff, as well as lifelong learning opportunities and obligations.</a:t>
                      </a:r>
                      <a:endParaRPr lang="it-IT" sz="400" dirty="0">
                        <a:effectLst/>
                      </a:endParaRPr>
                    </a:p>
                    <a:p>
                      <a:pPr>
                        <a:lnSpc>
                          <a:spcPct val="115000"/>
                        </a:lnSpc>
                        <a:spcBef>
                          <a:spcPts val="600"/>
                        </a:spcBef>
                        <a:spcAft>
                          <a:spcPts val="600"/>
                        </a:spcAft>
                      </a:pPr>
                      <a:r>
                        <a:rPr lang="en-US" sz="400" dirty="0">
                          <a:effectLst/>
                        </a:rPr>
                        <a:t>Qualified staff to support learners with disabilities in developing digital skills.</a:t>
                      </a:r>
                      <a:endParaRPr lang="it-IT" sz="400" dirty="0">
                        <a:effectLst/>
                      </a:endParaRPr>
                    </a:p>
                    <a:p>
                      <a:pPr>
                        <a:lnSpc>
                          <a:spcPct val="115000"/>
                        </a:lnSpc>
                        <a:spcBef>
                          <a:spcPts val="600"/>
                        </a:spcBef>
                        <a:spcAft>
                          <a:spcPts val="600"/>
                        </a:spcAft>
                      </a:pPr>
                      <a:r>
                        <a:rPr lang="en-US" sz="400" dirty="0">
                          <a:effectLst/>
                        </a:rPr>
                        <a:t>Curricula and competence frameworks to direct learning.</a:t>
                      </a:r>
                      <a:endParaRPr lang="it-IT" sz="400" dirty="0">
                        <a:effectLst/>
                      </a:endParaRPr>
                    </a:p>
                    <a:p>
                      <a:pPr>
                        <a:lnSpc>
                          <a:spcPct val="115000"/>
                        </a:lnSpc>
                        <a:spcBef>
                          <a:spcPts val="600"/>
                        </a:spcBef>
                        <a:spcAft>
                          <a:spcPts val="600"/>
                        </a:spcAft>
                      </a:pPr>
                      <a:r>
                        <a:rPr lang="en-US" sz="400" dirty="0">
                          <a:effectLst/>
                        </a:rPr>
                        <a:t>Assessment strategies of the learned.</a:t>
                      </a:r>
                      <a:endParaRPr lang="it-IT" sz="400" dirty="0">
                        <a:effectLst/>
                      </a:endParaRPr>
                    </a:p>
                    <a:p>
                      <a:pPr>
                        <a:lnSpc>
                          <a:spcPct val="115000"/>
                        </a:lnSpc>
                        <a:spcBef>
                          <a:spcPts val="600"/>
                        </a:spcBef>
                        <a:spcAft>
                          <a:spcPts val="600"/>
                        </a:spcAft>
                      </a:pPr>
                      <a:r>
                        <a:rPr lang="en-US" sz="400" dirty="0">
                          <a:effectLst/>
                        </a:rPr>
                        <a:t>Learning opportunities in AT for family members and informal </a:t>
                      </a:r>
                      <a:r>
                        <a:rPr lang="en-US" sz="400" dirty="0" err="1">
                          <a:effectLst/>
                        </a:rPr>
                        <a:t>carers</a:t>
                      </a:r>
                      <a:r>
                        <a:rPr lang="en-US" sz="400" dirty="0">
                          <a:effectLst/>
                        </a:rPr>
                        <a:t>. </a:t>
                      </a:r>
                      <a:endParaRPr lang="it-IT" sz="400" dirty="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Trainers, teachers and educators at all levels and in all types and levels of education should have sufficient competencies and skills to support learners with disabilities in making the best possible use of ICT and ICT-AT for learning and for their effective functioning and participation in the digital society. </a:t>
                      </a:r>
                      <a:endParaRPr lang="it-IT" sz="400">
                        <a:effectLst/>
                      </a:endParaRPr>
                    </a:p>
                    <a:p>
                      <a:pPr>
                        <a:lnSpc>
                          <a:spcPct val="115000"/>
                        </a:lnSpc>
                        <a:spcBef>
                          <a:spcPts val="600"/>
                        </a:spcBef>
                        <a:spcAft>
                          <a:spcPts val="600"/>
                        </a:spcAft>
                      </a:pPr>
                      <a:r>
                        <a:rPr lang="en-US" sz="400">
                          <a:effectLst/>
                        </a:rPr>
                        <a:t>Generally speaking more opportunities for ICT-AT  training should be created and offered, respectful of learning needs and preferences of each learner and taking into account the specificity of the individual (e.g. age, condition, etc.). </a:t>
                      </a:r>
                      <a:endParaRPr lang="it-IT" sz="400">
                        <a:solidFill>
                          <a:srgbClr val="000000"/>
                        </a:solidFill>
                        <a:effectLst/>
                        <a:latin typeface="Calibri"/>
                        <a:ea typeface="Calibri"/>
                      </a:endParaRPr>
                    </a:p>
                  </a:txBody>
                  <a:tcPr marL="24914" marR="24914" marT="0" marB="0"/>
                </a:tc>
              </a:tr>
              <a:tr h="1794662">
                <a:tc vMerge="1">
                  <a:txBody>
                    <a:bodyPr/>
                    <a:lstStyle/>
                    <a:p>
                      <a:endParaRPr lang="it-IT"/>
                    </a:p>
                  </a:txBody>
                  <a:tcPr/>
                </a:tc>
                <a:tc>
                  <a:txBody>
                    <a:bodyPr/>
                    <a:lstStyle/>
                    <a:p>
                      <a:pPr>
                        <a:lnSpc>
                          <a:spcPct val="115000"/>
                        </a:lnSpc>
                        <a:spcBef>
                          <a:spcPts val="600"/>
                        </a:spcBef>
                        <a:spcAft>
                          <a:spcPts val="600"/>
                        </a:spcAft>
                      </a:pPr>
                      <a:r>
                        <a:rPr lang="en-US" sz="400">
                          <a:effectLst/>
                        </a:rPr>
                        <a:t>Development of a truly person centred approach enhancing skills, participation and independence.</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dirty="0" err="1">
                          <a:effectLst/>
                        </a:rPr>
                        <a:t>Individualised</a:t>
                      </a:r>
                      <a:r>
                        <a:rPr lang="en-US" sz="400" dirty="0">
                          <a:effectLst/>
                        </a:rPr>
                        <a:t> learning plans and pathways including appropriate assessment strategies and tools and adequate use of digital technologies for learning and personal AT equipment, if needed. </a:t>
                      </a:r>
                      <a:endParaRPr lang="it-IT" sz="400" dirty="0">
                        <a:effectLst/>
                      </a:endParaRPr>
                    </a:p>
                    <a:p>
                      <a:pPr>
                        <a:lnSpc>
                          <a:spcPct val="115000"/>
                        </a:lnSpc>
                        <a:spcBef>
                          <a:spcPts val="600"/>
                        </a:spcBef>
                        <a:spcAft>
                          <a:spcPts val="600"/>
                        </a:spcAft>
                      </a:pPr>
                      <a:r>
                        <a:rPr lang="en-US" sz="400" dirty="0">
                          <a:effectLst/>
                        </a:rPr>
                        <a:t>Educational strategies and implementation plans for increasing the use of AT in and outside the classroom.</a:t>
                      </a:r>
                      <a:endParaRPr lang="it-IT" sz="400" dirty="0">
                        <a:effectLst/>
                      </a:endParaRPr>
                    </a:p>
                    <a:p>
                      <a:pPr>
                        <a:lnSpc>
                          <a:spcPct val="115000"/>
                        </a:lnSpc>
                        <a:spcBef>
                          <a:spcPts val="600"/>
                        </a:spcBef>
                        <a:spcAft>
                          <a:spcPts val="600"/>
                        </a:spcAft>
                      </a:pPr>
                      <a:r>
                        <a:rPr lang="en-US" sz="400" dirty="0">
                          <a:effectLst/>
                        </a:rPr>
                        <a:t>Opportunities for the independent assessment of AT needs of the single students and regular reviews. </a:t>
                      </a:r>
                      <a:endParaRPr lang="it-IT" sz="400" dirty="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Schools should fully embrace an inclusive approach based on the recognition of the needs of each single learner. </a:t>
                      </a:r>
                      <a:endParaRPr lang="it-IT" sz="400">
                        <a:effectLst/>
                      </a:endParaRPr>
                    </a:p>
                    <a:p>
                      <a:pPr>
                        <a:lnSpc>
                          <a:spcPct val="115000"/>
                        </a:lnSpc>
                        <a:spcBef>
                          <a:spcPts val="600"/>
                        </a:spcBef>
                        <a:spcAft>
                          <a:spcPts val="600"/>
                        </a:spcAft>
                      </a:pPr>
                      <a:r>
                        <a:rPr lang="en-US" sz="400">
                          <a:effectLst/>
                        </a:rPr>
                        <a:t>Schools should transfer (digital) skills to ensure people with disabilities can meaningfully participate in all realms of life. Therefore tailor-made support should be provided  to enable all people with disabilities to ensure learning and participation. Ensuring self-empowerment is the key to create opportunities for full inclusion.</a:t>
                      </a:r>
                      <a:endParaRPr lang="it-IT" sz="400">
                        <a:effectLst/>
                      </a:endParaRPr>
                    </a:p>
                    <a:p>
                      <a:pPr>
                        <a:lnSpc>
                          <a:spcPct val="115000"/>
                        </a:lnSpc>
                        <a:spcBef>
                          <a:spcPts val="600"/>
                        </a:spcBef>
                        <a:spcAft>
                          <a:spcPts val="600"/>
                        </a:spcAft>
                      </a:pPr>
                      <a:r>
                        <a:rPr lang="en-US" sz="400">
                          <a:effectLst/>
                        </a:rPr>
                        <a:t>Schools serving different age groups should collaborate in the transition of students with disabilities from one institute to another or out of education into employment and collaborate with the families in providing continuity in the digital skills development of the student, including in the selection and use of appropriate assistive technologies that can be used in all life environments, including meaningful employment. </a:t>
                      </a:r>
                      <a:endParaRPr lang="it-IT" sz="400">
                        <a:effectLst/>
                      </a:endParaRPr>
                    </a:p>
                    <a:p>
                      <a:pPr>
                        <a:lnSpc>
                          <a:spcPct val="115000"/>
                        </a:lnSpc>
                        <a:spcBef>
                          <a:spcPts val="600"/>
                        </a:spcBef>
                        <a:spcAft>
                          <a:spcPts val="600"/>
                        </a:spcAft>
                      </a:pPr>
                      <a:r>
                        <a:rPr lang="en-US" sz="400">
                          <a:effectLst/>
                        </a:rPr>
                        <a:t>Supporting experts in education (e.g. speech and language therapists, psychologists, pedagogists, etc.) should be included in the assessment of needs and consulted when needed.</a:t>
                      </a:r>
                      <a:endParaRPr lang="it-IT" sz="400">
                        <a:solidFill>
                          <a:srgbClr val="000000"/>
                        </a:solidFill>
                        <a:effectLst/>
                        <a:latin typeface="Calibri"/>
                        <a:ea typeface="Calibri"/>
                      </a:endParaRPr>
                    </a:p>
                  </a:txBody>
                  <a:tcPr marL="24914" marR="24914" marT="0" marB="0"/>
                </a:tc>
              </a:tr>
              <a:tr h="408318">
                <a:tc vMerge="1">
                  <a:txBody>
                    <a:bodyPr/>
                    <a:lstStyle/>
                    <a:p>
                      <a:endParaRPr lang="it-IT"/>
                    </a:p>
                  </a:txBody>
                  <a:tcPr/>
                </a:tc>
                <a:tc>
                  <a:txBody>
                    <a:bodyPr/>
                    <a:lstStyle/>
                    <a:p>
                      <a:pPr>
                        <a:lnSpc>
                          <a:spcPct val="115000"/>
                        </a:lnSpc>
                        <a:spcBef>
                          <a:spcPts val="600"/>
                        </a:spcBef>
                        <a:spcAft>
                          <a:spcPts val="600"/>
                        </a:spcAft>
                      </a:pPr>
                      <a:r>
                        <a:rPr lang="en-US" sz="400">
                          <a:effectLst/>
                        </a:rPr>
                        <a:t>Implementation and management of change where needed, including communication and attitude change.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Action plans to implement change, with adequate timing, resources and monitoring strategies. </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Where schools do not have the resources internally, external support should be sought in the form of specialised professionals in AT and multidisciplinary teams for the selection and implementation of AT as well as for educating and training staff.</a:t>
                      </a:r>
                      <a:endParaRPr lang="it-IT" sz="400">
                        <a:solidFill>
                          <a:srgbClr val="000000"/>
                        </a:solidFill>
                        <a:effectLst/>
                        <a:latin typeface="Calibri"/>
                        <a:ea typeface="Calibri"/>
                      </a:endParaRPr>
                    </a:p>
                  </a:txBody>
                  <a:tcPr marL="24914" marR="24914" marT="0" marB="0"/>
                </a:tc>
              </a:tr>
              <a:tr h="556809">
                <a:tc>
                  <a:txBody>
                    <a:bodyPr/>
                    <a:lstStyle/>
                    <a:p>
                      <a:pPr>
                        <a:lnSpc>
                          <a:spcPct val="115000"/>
                        </a:lnSpc>
                        <a:spcBef>
                          <a:spcPts val="600"/>
                        </a:spcBef>
                        <a:spcAft>
                          <a:spcPts val="600"/>
                        </a:spcAft>
                      </a:pPr>
                      <a:r>
                        <a:rPr lang="it-IT" sz="400">
                          <a:effectLst/>
                        </a:rPr>
                        <a:t>Consolidation</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Ongoing monitoring and regular assessment of individual and sector outcomes (e.g. competences, transitions).</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a:effectLst/>
                        </a:rPr>
                        <a:t>Performance indicators for single schools as well as for the entire sector.</a:t>
                      </a:r>
                      <a:endParaRPr lang="it-IT" sz="400">
                        <a:effectLst/>
                      </a:endParaRPr>
                    </a:p>
                    <a:p>
                      <a:pPr>
                        <a:lnSpc>
                          <a:spcPct val="115000"/>
                        </a:lnSpc>
                        <a:spcBef>
                          <a:spcPts val="600"/>
                        </a:spcBef>
                        <a:spcAft>
                          <a:spcPts val="600"/>
                        </a:spcAft>
                      </a:pPr>
                      <a:r>
                        <a:rPr lang="en-US" sz="400">
                          <a:effectLst/>
                        </a:rPr>
                        <a:t>ICT-AT competence assessment and certification programmes for learners with disabilities.</a:t>
                      </a:r>
                      <a:endParaRPr lang="it-IT" sz="400">
                        <a:solidFill>
                          <a:srgbClr val="000000"/>
                        </a:solidFill>
                        <a:effectLst/>
                        <a:latin typeface="Calibri"/>
                        <a:ea typeface="Calibri"/>
                      </a:endParaRPr>
                    </a:p>
                  </a:txBody>
                  <a:tcPr marL="24914" marR="24914" marT="0" marB="0"/>
                </a:tc>
                <a:tc>
                  <a:txBody>
                    <a:bodyPr/>
                    <a:lstStyle/>
                    <a:p>
                      <a:pPr>
                        <a:lnSpc>
                          <a:spcPct val="115000"/>
                        </a:lnSpc>
                        <a:spcBef>
                          <a:spcPts val="600"/>
                        </a:spcBef>
                        <a:spcAft>
                          <a:spcPts val="600"/>
                        </a:spcAft>
                      </a:pPr>
                      <a:r>
                        <a:rPr lang="en-US" sz="400" dirty="0">
                          <a:effectLst/>
                        </a:rPr>
                        <a:t>Educational authorities and school directions should regularly monitor outcomes and adjust policies and practices where needed. </a:t>
                      </a:r>
                      <a:endParaRPr lang="it-IT" sz="400" dirty="0">
                        <a:effectLst/>
                      </a:endParaRPr>
                    </a:p>
                    <a:p>
                      <a:pPr>
                        <a:lnSpc>
                          <a:spcPct val="115000"/>
                        </a:lnSpc>
                        <a:spcBef>
                          <a:spcPts val="600"/>
                        </a:spcBef>
                        <a:spcAft>
                          <a:spcPts val="600"/>
                        </a:spcAft>
                      </a:pPr>
                      <a:r>
                        <a:rPr lang="en-US" sz="400" dirty="0">
                          <a:effectLst/>
                        </a:rPr>
                        <a:t>To motivate learners, to consolidate learning outcomes and to make ICT-AT competences visible, </a:t>
                      </a:r>
                      <a:r>
                        <a:rPr lang="en-US" sz="400" dirty="0" err="1">
                          <a:effectLst/>
                        </a:rPr>
                        <a:t>standardised</a:t>
                      </a:r>
                      <a:r>
                        <a:rPr lang="en-US" sz="400" dirty="0">
                          <a:effectLst/>
                        </a:rPr>
                        <a:t> certification schemes and tools should be developed and implemented.  </a:t>
                      </a:r>
                      <a:endParaRPr lang="it-IT" sz="400" dirty="0">
                        <a:solidFill>
                          <a:srgbClr val="000000"/>
                        </a:solidFill>
                        <a:effectLst/>
                        <a:latin typeface="Calibri"/>
                        <a:ea typeface="Calibri"/>
                      </a:endParaRPr>
                    </a:p>
                  </a:txBody>
                  <a:tcPr marL="24914" marR="24914" marT="0" marB="0"/>
                </a:tc>
              </a:tr>
            </a:tbl>
          </a:graphicData>
        </a:graphic>
      </p:graphicFrame>
      <p:sp>
        <p:nvSpPr>
          <p:cNvPr id="13" name="Freccia a destra 12"/>
          <p:cNvSpPr/>
          <p:nvPr/>
        </p:nvSpPr>
        <p:spPr>
          <a:xfrm>
            <a:off x="4139952" y="1700808"/>
            <a:ext cx="4392488"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Standards</a:t>
            </a:r>
            <a:r>
              <a:rPr lang="it-IT" dirty="0" smtClean="0"/>
              <a:t> and performance </a:t>
            </a:r>
            <a:r>
              <a:rPr lang="it-IT" dirty="0" err="1" smtClean="0"/>
              <a:t>indicators</a:t>
            </a:r>
            <a:endParaRPr lang="it-IT" dirty="0"/>
          </a:p>
        </p:txBody>
      </p:sp>
      <p:sp>
        <p:nvSpPr>
          <p:cNvPr id="16" name="Freccia a destra 15"/>
          <p:cNvSpPr/>
          <p:nvPr/>
        </p:nvSpPr>
        <p:spPr>
          <a:xfrm>
            <a:off x="4151548" y="6122453"/>
            <a:ext cx="4392488" cy="618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Competence</a:t>
            </a:r>
            <a:r>
              <a:rPr lang="it-IT" dirty="0" smtClean="0"/>
              <a:t> </a:t>
            </a:r>
            <a:r>
              <a:rPr lang="it-IT" dirty="0" err="1" smtClean="0"/>
              <a:t>frameworks</a:t>
            </a:r>
            <a:r>
              <a:rPr lang="it-IT" dirty="0" smtClean="0"/>
              <a:t> &amp; </a:t>
            </a:r>
            <a:r>
              <a:rPr lang="it-IT" dirty="0" err="1" smtClean="0"/>
              <a:t>certifications</a:t>
            </a:r>
            <a:endParaRPr lang="it-IT" dirty="0"/>
          </a:p>
        </p:txBody>
      </p:sp>
      <p:sp>
        <p:nvSpPr>
          <p:cNvPr id="17" name="Freccia a destra 16"/>
          <p:cNvSpPr/>
          <p:nvPr/>
        </p:nvSpPr>
        <p:spPr>
          <a:xfrm>
            <a:off x="4151548" y="2852936"/>
            <a:ext cx="4392488"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LLL </a:t>
            </a:r>
            <a:r>
              <a:rPr lang="it-IT" dirty="0" err="1" smtClean="0"/>
              <a:t>professional</a:t>
            </a:r>
            <a:r>
              <a:rPr lang="it-IT" dirty="0" smtClean="0"/>
              <a:t> </a:t>
            </a:r>
            <a:r>
              <a:rPr lang="it-IT" dirty="0" err="1" smtClean="0"/>
              <a:t>development</a:t>
            </a:r>
            <a:endParaRPr lang="it-IT" dirty="0"/>
          </a:p>
        </p:txBody>
      </p:sp>
      <p:sp>
        <p:nvSpPr>
          <p:cNvPr id="18" name="Freccia a destra 17"/>
          <p:cNvSpPr/>
          <p:nvPr/>
        </p:nvSpPr>
        <p:spPr>
          <a:xfrm>
            <a:off x="4139952" y="4077072"/>
            <a:ext cx="4392488"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Individualised</a:t>
            </a:r>
            <a:r>
              <a:rPr lang="it-IT" dirty="0" smtClean="0"/>
              <a:t> </a:t>
            </a:r>
            <a:r>
              <a:rPr lang="it-IT" dirty="0" err="1" smtClean="0"/>
              <a:t>learning</a:t>
            </a:r>
            <a:r>
              <a:rPr lang="it-IT" dirty="0" smtClean="0"/>
              <a:t> </a:t>
            </a:r>
            <a:r>
              <a:rPr lang="it-IT" dirty="0" err="1" smtClean="0"/>
              <a:t>plans</a:t>
            </a:r>
            <a:r>
              <a:rPr lang="it-IT" dirty="0" smtClean="0"/>
              <a:t> </a:t>
            </a:r>
            <a:endParaRPr lang="it-IT" dirty="0"/>
          </a:p>
        </p:txBody>
      </p:sp>
      <p:sp>
        <p:nvSpPr>
          <p:cNvPr id="19" name="Freccia a destra 18"/>
          <p:cNvSpPr/>
          <p:nvPr/>
        </p:nvSpPr>
        <p:spPr>
          <a:xfrm>
            <a:off x="4139952" y="5229200"/>
            <a:ext cx="4392488"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Change</a:t>
            </a:r>
            <a:r>
              <a:rPr lang="it-IT" dirty="0" smtClean="0"/>
              <a:t> management</a:t>
            </a:r>
            <a:endParaRPr lang="it-IT" dirty="0"/>
          </a:p>
        </p:txBody>
      </p:sp>
      <p:sp>
        <p:nvSpPr>
          <p:cNvPr id="14" name="CasellaDiTesto 13"/>
          <p:cNvSpPr txBox="1"/>
          <p:nvPr/>
        </p:nvSpPr>
        <p:spPr>
          <a:xfrm>
            <a:off x="73359" y="1196752"/>
            <a:ext cx="5760640" cy="369332"/>
          </a:xfrm>
          <a:prstGeom prst="rect">
            <a:avLst/>
          </a:prstGeom>
          <a:noFill/>
        </p:spPr>
        <p:txBody>
          <a:bodyPr wrap="square" rtlCol="0">
            <a:spAutoFit/>
          </a:bodyPr>
          <a:lstStyle/>
          <a:p>
            <a:r>
              <a:rPr lang="it-IT" b="1" i="1" dirty="0" err="1" smtClean="0"/>
              <a:t>Roadmap</a:t>
            </a:r>
            <a:r>
              <a:rPr lang="it-IT" b="1" i="1" dirty="0" smtClean="0"/>
              <a:t> </a:t>
            </a:r>
            <a:r>
              <a:rPr lang="it-IT" b="1" i="1" dirty="0" err="1" smtClean="0"/>
              <a:t>Objectives-Needs-Recommendations</a:t>
            </a:r>
            <a:endParaRPr lang="it-IT" b="1" i="1" dirty="0"/>
          </a:p>
        </p:txBody>
      </p:sp>
      <p:pic>
        <p:nvPicPr>
          <p:cNvPr id="12297" name="Picture 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896" y="493097"/>
            <a:ext cx="1626295" cy="6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4127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dirty="0" smtClean="0"/>
              <a:t>Social </a:t>
            </a:r>
            <a:r>
              <a:rPr lang="it-IT" dirty="0" err="1" smtClean="0"/>
              <a:t>sector</a:t>
            </a:r>
            <a:r>
              <a:rPr lang="it-IT" dirty="0" smtClean="0"/>
              <a:t> </a:t>
            </a:r>
            <a:endParaRPr lang="it-IT" dirty="0"/>
          </a:p>
        </p:txBody>
      </p:sp>
      <p:sp>
        <p:nvSpPr>
          <p:cNvPr id="13" name="Freccia a destra 12"/>
          <p:cNvSpPr/>
          <p:nvPr/>
        </p:nvSpPr>
        <p:spPr>
          <a:xfrm>
            <a:off x="4139952" y="1700808"/>
            <a:ext cx="4896544"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Assessment</a:t>
            </a:r>
            <a:r>
              <a:rPr lang="it-IT" dirty="0" smtClean="0"/>
              <a:t> </a:t>
            </a:r>
            <a:r>
              <a:rPr lang="it-IT" dirty="0" err="1" smtClean="0"/>
              <a:t>strategies</a:t>
            </a:r>
            <a:r>
              <a:rPr lang="it-IT" dirty="0" smtClean="0"/>
              <a:t> - </a:t>
            </a:r>
            <a:r>
              <a:rPr lang="it-IT" dirty="0" err="1" smtClean="0"/>
              <a:t>individual</a:t>
            </a:r>
            <a:r>
              <a:rPr lang="it-IT" dirty="0" smtClean="0"/>
              <a:t> - </a:t>
            </a:r>
            <a:r>
              <a:rPr lang="it-IT" dirty="0" err="1" smtClean="0"/>
              <a:t>environment</a:t>
            </a:r>
            <a:endParaRPr lang="it-IT" dirty="0"/>
          </a:p>
        </p:txBody>
      </p:sp>
      <p:sp>
        <p:nvSpPr>
          <p:cNvPr id="16" name="Freccia a destra 15"/>
          <p:cNvSpPr/>
          <p:nvPr/>
        </p:nvSpPr>
        <p:spPr>
          <a:xfrm>
            <a:off x="4151548" y="6122453"/>
            <a:ext cx="4884948" cy="618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Performance </a:t>
            </a:r>
            <a:r>
              <a:rPr lang="it-IT" dirty="0" err="1" smtClean="0"/>
              <a:t>indicators</a:t>
            </a:r>
            <a:r>
              <a:rPr lang="it-IT" dirty="0" smtClean="0"/>
              <a:t> -</a:t>
            </a:r>
            <a:r>
              <a:rPr lang="it-IT" dirty="0"/>
              <a:t> </a:t>
            </a:r>
            <a:r>
              <a:rPr lang="it-IT" dirty="0" err="1" smtClean="0"/>
              <a:t>outcome</a:t>
            </a:r>
            <a:r>
              <a:rPr lang="it-IT" dirty="0" smtClean="0"/>
              <a:t> </a:t>
            </a:r>
            <a:r>
              <a:rPr lang="it-IT" dirty="0" err="1" smtClean="0"/>
              <a:t>measurement</a:t>
            </a:r>
            <a:endParaRPr lang="it-IT" dirty="0"/>
          </a:p>
        </p:txBody>
      </p:sp>
      <p:sp>
        <p:nvSpPr>
          <p:cNvPr id="17" name="Freccia a destra 16"/>
          <p:cNvSpPr/>
          <p:nvPr/>
        </p:nvSpPr>
        <p:spPr>
          <a:xfrm>
            <a:off x="4139952" y="3516086"/>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LLL </a:t>
            </a:r>
            <a:r>
              <a:rPr lang="it-IT" dirty="0" err="1" smtClean="0"/>
              <a:t>professional</a:t>
            </a:r>
            <a:r>
              <a:rPr lang="it-IT" dirty="0" smtClean="0"/>
              <a:t> </a:t>
            </a:r>
            <a:r>
              <a:rPr lang="it-IT" dirty="0" err="1" smtClean="0"/>
              <a:t>development</a:t>
            </a:r>
            <a:endParaRPr lang="it-IT" dirty="0"/>
          </a:p>
        </p:txBody>
      </p:sp>
      <p:sp>
        <p:nvSpPr>
          <p:cNvPr id="18" name="Freccia a destra 17"/>
          <p:cNvSpPr/>
          <p:nvPr/>
        </p:nvSpPr>
        <p:spPr>
          <a:xfrm>
            <a:off x="4139952" y="439935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Individualised</a:t>
            </a:r>
            <a:r>
              <a:rPr lang="it-IT" dirty="0" smtClean="0"/>
              <a:t> </a:t>
            </a:r>
            <a:r>
              <a:rPr lang="it-IT" dirty="0" err="1" smtClean="0"/>
              <a:t>pathways</a:t>
            </a:r>
            <a:r>
              <a:rPr lang="it-IT" dirty="0" smtClean="0"/>
              <a:t> - </a:t>
            </a:r>
            <a:r>
              <a:rPr lang="it-IT" dirty="0" err="1" smtClean="0"/>
              <a:t>deinstitutionalisation</a:t>
            </a:r>
            <a:endParaRPr lang="it-IT" dirty="0"/>
          </a:p>
        </p:txBody>
      </p:sp>
      <p:sp>
        <p:nvSpPr>
          <p:cNvPr id="19" name="Freccia a destra 18"/>
          <p:cNvSpPr/>
          <p:nvPr/>
        </p:nvSpPr>
        <p:spPr>
          <a:xfrm>
            <a:off x="4139952" y="522920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Change</a:t>
            </a:r>
            <a:r>
              <a:rPr lang="it-IT" dirty="0" smtClean="0"/>
              <a:t> management</a:t>
            </a:r>
            <a:endParaRPr lang="it-IT" dirty="0"/>
          </a:p>
        </p:txBody>
      </p:sp>
      <p:sp>
        <p:nvSpPr>
          <p:cNvPr id="14" name="CasellaDiTesto 13"/>
          <p:cNvSpPr txBox="1"/>
          <p:nvPr/>
        </p:nvSpPr>
        <p:spPr>
          <a:xfrm>
            <a:off x="73359" y="1196752"/>
            <a:ext cx="5760640" cy="369332"/>
          </a:xfrm>
          <a:prstGeom prst="rect">
            <a:avLst/>
          </a:prstGeom>
          <a:noFill/>
        </p:spPr>
        <p:txBody>
          <a:bodyPr wrap="square" rtlCol="0">
            <a:spAutoFit/>
          </a:bodyPr>
          <a:lstStyle/>
          <a:p>
            <a:r>
              <a:rPr lang="it-IT" b="1" i="1" dirty="0" err="1" smtClean="0"/>
              <a:t>Roadmap</a:t>
            </a:r>
            <a:r>
              <a:rPr lang="it-IT" b="1" i="1" dirty="0" smtClean="0"/>
              <a:t> </a:t>
            </a:r>
            <a:r>
              <a:rPr lang="it-IT" b="1" i="1" dirty="0" err="1" smtClean="0"/>
              <a:t>Objectives-Needs-Recommendations</a:t>
            </a:r>
            <a:endParaRPr lang="it-IT" b="1" i="1" dirty="0"/>
          </a:p>
        </p:txBody>
      </p:sp>
      <p:pic>
        <p:nvPicPr>
          <p:cNvPr id="12297" name="Picture 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896" y="493097"/>
            <a:ext cx="1626295" cy="6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Segnaposto contenuto 3"/>
          <p:cNvGraphicFramePr>
            <a:graphicFrameLocks noGrp="1"/>
          </p:cNvGraphicFramePr>
          <p:nvPr>
            <p:ph idx="1"/>
            <p:extLst>
              <p:ext uri="{D42A27DB-BD31-4B8C-83A1-F6EECF244321}">
                <p14:modId xmlns:p14="http://schemas.microsoft.com/office/powerpoint/2010/main" val="3421570980"/>
              </p:ext>
            </p:extLst>
          </p:nvPr>
        </p:nvGraphicFramePr>
        <p:xfrm>
          <a:off x="86746" y="1572980"/>
          <a:ext cx="4053207" cy="5199036"/>
        </p:xfrm>
        <a:graphic>
          <a:graphicData uri="http://schemas.openxmlformats.org/drawingml/2006/table">
            <a:tbl>
              <a:tblPr firstRow="1" bandRow="1">
                <a:tableStyleId>{5C22544A-7EE6-4342-B048-85BDC9FD1C3A}</a:tableStyleId>
              </a:tblPr>
              <a:tblGrid>
                <a:gridCol w="524814"/>
                <a:gridCol w="936104"/>
                <a:gridCol w="1152128"/>
                <a:gridCol w="1440161"/>
              </a:tblGrid>
              <a:tr h="65100">
                <a:tc>
                  <a:txBody>
                    <a:bodyPr/>
                    <a:lstStyle/>
                    <a:p>
                      <a:pPr>
                        <a:lnSpc>
                          <a:spcPct val="115000"/>
                        </a:lnSpc>
                        <a:spcBef>
                          <a:spcPts val="600"/>
                        </a:spcBef>
                        <a:spcAft>
                          <a:spcPts val="600"/>
                        </a:spcAft>
                      </a:pPr>
                      <a:r>
                        <a:rPr lang="it-IT" sz="400">
                          <a:effectLst/>
                        </a:rPr>
                        <a:t>Phase</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it-IT" sz="400">
                          <a:effectLst/>
                        </a:rPr>
                        <a:t>Objectives</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it-IT" sz="400">
                          <a:effectLst/>
                        </a:rPr>
                        <a:t>Needs</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it-IT" sz="400">
                          <a:effectLst/>
                        </a:rPr>
                        <a:t>Recommendations</a:t>
                      </a:r>
                      <a:endParaRPr lang="it-IT" sz="400">
                        <a:solidFill>
                          <a:srgbClr val="000000"/>
                        </a:solidFill>
                        <a:effectLst/>
                        <a:latin typeface="Calibri"/>
                        <a:ea typeface="Calibri"/>
                      </a:endParaRPr>
                    </a:p>
                  </a:txBody>
                  <a:tcPr marL="22233" marR="22233" marT="0" marB="0"/>
                </a:tc>
              </a:tr>
              <a:tr h="662324">
                <a:tc rowSpan="2">
                  <a:txBody>
                    <a:bodyPr/>
                    <a:lstStyle/>
                    <a:p>
                      <a:pPr>
                        <a:lnSpc>
                          <a:spcPct val="115000"/>
                        </a:lnSpc>
                        <a:spcBef>
                          <a:spcPts val="600"/>
                        </a:spcBef>
                        <a:spcAft>
                          <a:spcPts val="600"/>
                        </a:spcAft>
                      </a:pPr>
                      <a:r>
                        <a:rPr lang="it-IT" sz="400">
                          <a:effectLst/>
                        </a:rPr>
                        <a:t>Assessment</a:t>
                      </a:r>
                    </a:p>
                    <a:p>
                      <a:pPr>
                        <a:lnSpc>
                          <a:spcPct val="115000"/>
                        </a:lnSpc>
                        <a:spcBef>
                          <a:spcPts val="600"/>
                        </a:spcBef>
                        <a:spcAft>
                          <a:spcPts val="600"/>
                        </a:spcAft>
                      </a:pPr>
                      <a:r>
                        <a:rPr lang="it-IT" sz="400">
                          <a:effectLst/>
                        </a:rPr>
                        <a:t>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Assessment with clients of ICT opportunities.</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Assessment strategies to match the person with the technology.</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Assessments should be part of a wider person centred approach, establishing goals related to independence and pathways to reach those goals (including the role of support actors and assistive technology).</a:t>
                      </a:r>
                      <a:endParaRPr lang="it-IT" sz="400">
                        <a:effectLst/>
                      </a:endParaRPr>
                    </a:p>
                    <a:p>
                      <a:pPr>
                        <a:lnSpc>
                          <a:spcPct val="115000"/>
                        </a:lnSpc>
                        <a:spcBef>
                          <a:spcPts val="600"/>
                        </a:spcBef>
                        <a:spcAft>
                          <a:spcPts val="600"/>
                        </a:spcAft>
                      </a:pPr>
                      <a:r>
                        <a:rPr lang="en-US" sz="400">
                          <a:effectLst/>
                        </a:rPr>
                        <a:t>Assistive technology assessments should start as early as possible and should be repeated as necessary.</a:t>
                      </a:r>
                      <a:endParaRPr lang="it-IT" sz="400">
                        <a:solidFill>
                          <a:srgbClr val="000000"/>
                        </a:solidFill>
                        <a:effectLst/>
                        <a:latin typeface="Calibri"/>
                        <a:ea typeface="Calibri"/>
                      </a:endParaRPr>
                    </a:p>
                  </a:txBody>
                  <a:tcPr marL="22233" marR="22233" marT="0" marB="0"/>
                </a:tc>
              </a:tr>
              <a:tr h="1194447">
                <a:tc vMerge="1">
                  <a:txBody>
                    <a:bodyPr/>
                    <a:lstStyle/>
                    <a:p>
                      <a:endParaRPr lang="it-IT"/>
                    </a:p>
                  </a:txBody>
                  <a:tcPr/>
                </a:tc>
                <a:tc>
                  <a:txBody>
                    <a:bodyPr/>
                    <a:lstStyle/>
                    <a:p>
                      <a:pPr>
                        <a:lnSpc>
                          <a:spcPct val="115000"/>
                        </a:lnSpc>
                        <a:spcBef>
                          <a:spcPts val="600"/>
                        </a:spcBef>
                        <a:spcAft>
                          <a:spcPts val="600"/>
                        </a:spcAft>
                      </a:pPr>
                      <a:r>
                        <a:rPr lang="en-US" sz="400">
                          <a:effectLst/>
                        </a:rPr>
                        <a:t>Assessment whole service environment. </a:t>
                      </a:r>
                      <a:endParaRPr lang="it-IT" sz="400">
                        <a:effectLst/>
                      </a:endParaRPr>
                    </a:p>
                    <a:p>
                      <a:pPr>
                        <a:lnSpc>
                          <a:spcPct val="115000"/>
                        </a:lnSpc>
                        <a:spcBef>
                          <a:spcPts val="600"/>
                        </a:spcBef>
                        <a:spcAft>
                          <a:spcPts val="600"/>
                        </a:spcAft>
                      </a:pPr>
                      <a:r>
                        <a:rPr lang="en-US" sz="400">
                          <a:effectLst/>
                        </a:rPr>
                        <a:t>Goal setting.</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dirty="0">
                          <a:effectLst/>
                        </a:rPr>
                        <a:t>Standards for the assessment of the whole service environment.</a:t>
                      </a:r>
                      <a:endParaRPr lang="it-IT" sz="400" dirty="0">
                        <a:effectLst/>
                      </a:endParaRPr>
                    </a:p>
                    <a:p>
                      <a:pPr>
                        <a:lnSpc>
                          <a:spcPct val="115000"/>
                        </a:lnSpc>
                        <a:spcBef>
                          <a:spcPts val="600"/>
                        </a:spcBef>
                        <a:spcAft>
                          <a:spcPts val="600"/>
                        </a:spcAft>
                      </a:pPr>
                      <a:r>
                        <a:rPr lang="en-US" sz="400" dirty="0">
                          <a:effectLst/>
                        </a:rPr>
                        <a:t>Time and resources to perform an objective and complete assessment, including cost benefit analysis related to the use or non-use of technology to empower service uses. </a:t>
                      </a:r>
                      <a:endParaRPr lang="it-IT" sz="400" dirty="0">
                        <a:effectLst/>
                      </a:endParaRPr>
                    </a:p>
                    <a:p>
                      <a:pPr>
                        <a:lnSpc>
                          <a:spcPct val="115000"/>
                        </a:lnSpc>
                        <a:spcBef>
                          <a:spcPts val="600"/>
                        </a:spcBef>
                        <a:spcAft>
                          <a:spcPts val="600"/>
                        </a:spcAft>
                      </a:pPr>
                      <a:r>
                        <a:rPr lang="en-US" sz="400" dirty="0">
                          <a:effectLst/>
                        </a:rPr>
                        <a:t>Vision based decisions regarding reachable goals and priorities, taking into account different scenarios and available financial resources. </a:t>
                      </a:r>
                      <a:endParaRPr lang="it-IT" sz="400" dirty="0">
                        <a:effectLst/>
                      </a:endParaRPr>
                    </a:p>
                    <a:p>
                      <a:pPr>
                        <a:lnSpc>
                          <a:spcPct val="115000"/>
                        </a:lnSpc>
                        <a:spcBef>
                          <a:spcPts val="600"/>
                        </a:spcBef>
                        <a:spcAft>
                          <a:spcPts val="600"/>
                        </a:spcAft>
                      </a:pPr>
                      <a:r>
                        <a:rPr lang="en-US" sz="400" dirty="0">
                          <a:effectLst/>
                        </a:rPr>
                        <a:t>Where needed ensuring additional resources for long term sector innovation.</a:t>
                      </a:r>
                      <a:endParaRPr lang="it-IT" sz="400" dirty="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The social care sector should assess its functioning and level of digitalisation compared to other sectors of the economy and where there are no impediments, adopt technological solutions for reaching the same or higher goals in terms of efficiency, but also quality of life of the assisted.</a:t>
                      </a:r>
                      <a:endParaRPr lang="it-IT" sz="400">
                        <a:effectLst/>
                      </a:endParaRPr>
                    </a:p>
                    <a:p>
                      <a:pPr>
                        <a:lnSpc>
                          <a:spcPct val="115000"/>
                        </a:lnSpc>
                        <a:spcBef>
                          <a:spcPts val="600"/>
                        </a:spcBef>
                        <a:spcAft>
                          <a:spcPts val="600"/>
                        </a:spcAft>
                      </a:pPr>
                      <a:r>
                        <a:rPr lang="en-US" sz="400">
                          <a:effectLst/>
                        </a:rPr>
                        <a:t>Standards should take the whole social care environment into account, including the declared mission, the goals of care, the culture of care and the relationships established with other stakeholders, such as families, employment services, adult education, etc. </a:t>
                      </a:r>
                      <a:endParaRPr lang="it-IT" sz="400">
                        <a:effectLst/>
                      </a:endParaRPr>
                    </a:p>
                    <a:p>
                      <a:pPr>
                        <a:lnSpc>
                          <a:spcPct val="115000"/>
                        </a:lnSpc>
                        <a:spcBef>
                          <a:spcPts val="600"/>
                        </a:spcBef>
                        <a:spcAft>
                          <a:spcPts val="600"/>
                        </a:spcAft>
                      </a:pPr>
                      <a:r>
                        <a:rPr lang="en-US" sz="400">
                          <a:effectLst/>
                        </a:rPr>
                        <a:t>Assessments of these standards should take into account the available economic resources.</a:t>
                      </a:r>
                      <a:endParaRPr lang="it-IT" sz="400">
                        <a:solidFill>
                          <a:srgbClr val="000000"/>
                        </a:solidFill>
                        <a:effectLst/>
                        <a:latin typeface="Calibri"/>
                        <a:ea typeface="Calibri"/>
                      </a:endParaRPr>
                    </a:p>
                  </a:txBody>
                  <a:tcPr marL="22233" marR="22233" marT="0" marB="0"/>
                </a:tc>
              </a:tr>
              <a:tr h="868946">
                <a:tc rowSpan="3">
                  <a:txBody>
                    <a:bodyPr/>
                    <a:lstStyle/>
                    <a:p>
                      <a:pPr>
                        <a:lnSpc>
                          <a:spcPct val="115000"/>
                        </a:lnSpc>
                        <a:spcBef>
                          <a:spcPts val="600"/>
                        </a:spcBef>
                        <a:spcAft>
                          <a:spcPts val="600"/>
                        </a:spcAft>
                      </a:pPr>
                      <a:r>
                        <a:rPr lang="it-IT" sz="400">
                          <a:effectLst/>
                        </a:rPr>
                        <a:t>Development &amp; Innovation</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Development and delivery of training for staff and management as well as end users.</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Digital skills as part of the initial education of workers in the care sector, as well as lifelong learning opportunities and obligations.</a:t>
                      </a:r>
                      <a:endParaRPr lang="it-IT" sz="400">
                        <a:effectLst/>
                      </a:endParaRPr>
                    </a:p>
                    <a:p>
                      <a:pPr>
                        <a:lnSpc>
                          <a:spcPct val="115000"/>
                        </a:lnSpc>
                        <a:spcBef>
                          <a:spcPts val="600"/>
                        </a:spcBef>
                        <a:spcAft>
                          <a:spcPts val="600"/>
                        </a:spcAft>
                      </a:pPr>
                      <a:r>
                        <a:rPr lang="en-US" sz="400">
                          <a:effectLst/>
                        </a:rPr>
                        <a:t>Qualified staff to support clients with disabilities in using personal ICT equipment and in developing digital skills.</a:t>
                      </a:r>
                      <a:endParaRPr lang="it-IT" sz="400">
                        <a:effectLst/>
                      </a:endParaRPr>
                    </a:p>
                    <a:p>
                      <a:pPr>
                        <a:lnSpc>
                          <a:spcPct val="115000"/>
                        </a:lnSpc>
                        <a:spcBef>
                          <a:spcPts val="600"/>
                        </a:spcBef>
                        <a:spcAft>
                          <a:spcPts val="600"/>
                        </a:spcAft>
                      </a:pPr>
                      <a:r>
                        <a:rPr lang="en-US" sz="400">
                          <a:effectLst/>
                        </a:rPr>
                        <a:t>Opportunities for family members and carers to get familiar with the use of AT.</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Care workers should have basic ICT skills and be aware of the importance of ICT and ICT-AT for the people they support.</a:t>
                      </a:r>
                      <a:endParaRPr lang="it-IT" sz="400">
                        <a:effectLst/>
                      </a:endParaRPr>
                    </a:p>
                    <a:p>
                      <a:pPr>
                        <a:lnSpc>
                          <a:spcPct val="115000"/>
                        </a:lnSpc>
                        <a:spcBef>
                          <a:spcPts val="600"/>
                        </a:spcBef>
                        <a:spcAft>
                          <a:spcPts val="600"/>
                        </a:spcAft>
                      </a:pPr>
                      <a:r>
                        <a:rPr lang="en-US" sz="400">
                          <a:effectLst/>
                        </a:rPr>
                        <a:t>In each service there should be staff able to support clients in their ICT-AT use.</a:t>
                      </a:r>
                      <a:endParaRPr lang="it-IT" sz="400">
                        <a:effectLst/>
                      </a:endParaRPr>
                    </a:p>
                    <a:p>
                      <a:pPr>
                        <a:lnSpc>
                          <a:spcPct val="115000"/>
                        </a:lnSpc>
                        <a:spcBef>
                          <a:spcPts val="600"/>
                        </a:spcBef>
                        <a:spcAft>
                          <a:spcPts val="600"/>
                        </a:spcAft>
                      </a:pPr>
                      <a:r>
                        <a:rPr lang="en-US" sz="400">
                          <a:effectLst/>
                        </a:rPr>
                        <a:t>The important role of family members and care workers in the effective use of ICT-AT and in the prevention of its abandonment should not be overlooked.  </a:t>
                      </a:r>
                      <a:endParaRPr lang="it-IT" sz="400">
                        <a:solidFill>
                          <a:srgbClr val="000000"/>
                        </a:solidFill>
                        <a:effectLst/>
                        <a:latin typeface="Calibri"/>
                        <a:ea typeface="Calibri"/>
                      </a:endParaRPr>
                    </a:p>
                  </a:txBody>
                  <a:tcPr marL="22233" marR="22233" marT="0" marB="0"/>
                </a:tc>
              </a:tr>
              <a:tr h="662324">
                <a:tc vMerge="1">
                  <a:txBody>
                    <a:bodyPr/>
                    <a:lstStyle/>
                    <a:p>
                      <a:endParaRPr lang="it-IT"/>
                    </a:p>
                  </a:txBody>
                  <a:tcPr/>
                </a:tc>
                <a:tc>
                  <a:txBody>
                    <a:bodyPr/>
                    <a:lstStyle/>
                    <a:p>
                      <a:pPr>
                        <a:lnSpc>
                          <a:spcPct val="115000"/>
                        </a:lnSpc>
                        <a:spcBef>
                          <a:spcPts val="600"/>
                        </a:spcBef>
                        <a:spcAft>
                          <a:spcPts val="600"/>
                        </a:spcAft>
                      </a:pPr>
                      <a:r>
                        <a:rPr lang="en-US" sz="400">
                          <a:effectLst/>
                        </a:rPr>
                        <a:t>Development of a truly person centred approach enhancing skills, participation and independence.</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Individualised plans and pathways aiming at empowerment, independence, independent living and de-institutionalisation.</a:t>
                      </a:r>
                      <a:endParaRPr lang="it-IT" sz="400">
                        <a:effectLst/>
                      </a:endParaRPr>
                    </a:p>
                    <a:p>
                      <a:pPr>
                        <a:lnSpc>
                          <a:spcPct val="115000"/>
                        </a:lnSpc>
                        <a:spcBef>
                          <a:spcPts val="600"/>
                        </a:spcBef>
                        <a:spcAft>
                          <a:spcPts val="600"/>
                        </a:spcAft>
                      </a:pPr>
                      <a:r>
                        <a:rPr lang="en-US" sz="400">
                          <a:effectLst/>
                        </a:rPr>
                        <a:t>Development of models of specialised ICT and ICT-AT  service delivery to end users and other stakeholders (e.g. independent assistive technology centres).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The social care sector should find the right balance between human care and technology supported care, aiming at different but non incompatible goals: quality jobs, humanised care, personalised care solutions, care on demand.</a:t>
                      </a:r>
                      <a:endParaRPr lang="it-IT" sz="400">
                        <a:effectLst/>
                      </a:endParaRPr>
                    </a:p>
                    <a:p>
                      <a:pPr>
                        <a:lnSpc>
                          <a:spcPct val="115000"/>
                        </a:lnSpc>
                        <a:spcBef>
                          <a:spcPts val="600"/>
                        </a:spcBef>
                        <a:spcAft>
                          <a:spcPts val="600"/>
                        </a:spcAft>
                      </a:pPr>
                      <a:r>
                        <a:rPr lang="en-US" sz="400">
                          <a:effectLst/>
                        </a:rPr>
                        <a:t>Persons with disabilities and older service users should be involved in designing and evaluating user-centered AT services.</a:t>
                      </a:r>
                      <a:endParaRPr lang="it-IT" sz="400">
                        <a:solidFill>
                          <a:srgbClr val="000000"/>
                        </a:solidFill>
                        <a:effectLst/>
                        <a:latin typeface="Calibri"/>
                        <a:ea typeface="Calibri"/>
                      </a:endParaRPr>
                    </a:p>
                  </a:txBody>
                  <a:tcPr marL="22233" marR="22233" marT="0" marB="0"/>
                </a:tc>
              </a:tr>
              <a:tr h="1183125">
                <a:tc vMerge="1">
                  <a:txBody>
                    <a:bodyPr/>
                    <a:lstStyle/>
                    <a:p>
                      <a:endParaRPr lang="it-IT"/>
                    </a:p>
                  </a:txBody>
                  <a:tcPr/>
                </a:tc>
                <a:tc>
                  <a:txBody>
                    <a:bodyPr/>
                    <a:lstStyle/>
                    <a:p>
                      <a:pPr>
                        <a:lnSpc>
                          <a:spcPct val="115000"/>
                        </a:lnSpc>
                        <a:spcBef>
                          <a:spcPts val="600"/>
                        </a:spcBef>
                        <a:spcAft>
                          <a:spcPts val="600"/>
                        </a:spcAft>
                      </a:pPr>
                      <a:r>
                        <a:rPr lang="en-US" sz="400">
                          <a:effectLst/>
                        </a:rPr>
                        <a:t>Implementation and management of change where needed, including communication and attitude change.</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Action plans to implement change, with adequate timing, resources and monitoring strategies.</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Developments in ICT towards ubiquity, personalisation, singularisation and digitisation will impact on the type and the way services are designed, delivered and evaluated. These opportunities will have to be embedded into service infrastructures. Services will be different and need new skills, new partnership and management structures, in particular when reaching out beyond traditional organisations into mainstream. </a:t>
                      </a:r>
                      <a:endParaRPr lang="it-IT" sz="400">
                        <a:effectLst/>
                      </a:endParaRPr>
                    </a:p>
                    <a:p>
                      <a:pPr>
                        <a:lnSpc>
                          <a:spcPct val="115000"/>
                        </a:lnSpc>
                        <a:spcBef>
                          <a:spcPts val="600"/>
                        </a:spcBef>
                        <a:spcAft>
                          <a:spcPts val="600"/>
                        </a:spcAft>
                      </a:pPr>
                      <a:r>
                        <a:rPr lang="en-US" sz="400">
                          <a:effectLst/>
                        </a:rPr>
                        <a:t>Where social care providers do not have the resources internally, external support should be sought in the form of specialised professionals in ICT and ICT-AT and multidisciplinary teams for the selection and implementation of AT as well as for educating and training of staff.</a:t>
                      </a:r>
                      <a:endParaRPr lang="it-IT" sz="400">
                        <a:solidFill>
                          <a:srgbClr val="000000"/>
                        </a:solidFill>
                        <a:effectLst/>
                        <a:latin typeface="Calibri"/>
                        <a:ea typeface="Calibri"/>
                      </a:endParaRPr>
                    </a:p>
                  </a:txBody>
                  <a:tcPr marL="22233" marR="22233" marT="0" marB="0"/>
                </a:tc>
              </a:tr>
              <a:tr h="532123">
                <a:tc>
                  <a:txBody>
                    <a:bodyPr/>
                    <a:lstStyle/>
                    <a:p>
                      <a:pPr>
                        <a:lnSpc>
                          <a:spcPct val="115000"/>
                        </a:lnSpc>
                        <a:spcBef>
                          <a:spcPts val="600"/>
                        </a:spcBef>
                        <a:spcAft>
                          <a:spcPts val="600"/>
                        </a:spcAft>
                      </a:pPr>
                      <a:r>
                        <a:rPr lang="it-IT" sz="400">
                          <a:effectLst/>
                        </a:rPr>
                        <a:t>Consolidation</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Ongoing monitoring of results in terms of quality of life, cost-benefits and service efficiency.</a:t>
                      </a:r>
                      <a:endParaRPr lang="it-IT" sz="400">
                        <a:effectLst/>
                      </a:endParaRPr>
                    </a:p>
                    <a:p>
                      <a:pPr>
                        <a:lnSpc>
                          <a:spcPct val="115000"/>
                        </a:lnSpc>
                        <a:spcBef>
                          <a:spcPts val="600"/>
                        </a:spcBef>
                        <a:spcAft>
                          <a:spcPts val="600"/>
                        </a:spcAft>
                      </a:pPr>
                      <a:r>
                        <a:rPr lang="en-US" sz="400">
                          <a:effectLst/>
                        </a:rPr>
                        <a:t>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a:effectLst/>
                        </a:rPr>
                        <a:t>Performance indicators for the sector as well as for single care providers.</a:t>
                      </a:r>
                      <a:endParaRPr lang="it-IT" sz="400">
                        <a:effectLst/>
                      </a:endParaRPr>
                    </a:p>
                    <a:p>
                      <a:pPr>
                        <a:lnSpc>
                          <a:spcPct val="115000"/>
                        </a:lnSpc>
                        <a:spcBef>
                          <a:spcPts val="600"/>
                        </a:spcBef>
                        <a:spcAft>
                          <a:spcPts val="600"/>
                        </a:spcAft>
                      </a:pPr>
                      <a:r>
                        <a:rPr lang="en-US" sz="400">
                          <a:effectLst/>
                        </a:rPr>
                        <a:t>Tools for outcome measurement  in terms of cost-benefit analysis, client and staff satisfaction, quality of life. </a:t>
                      </a:r>
                      <a:endParaRPr lang="it-IT" sz="400">
                        <a:solidFill>
                          <a:srgbClr val="000000"/>
                        </a:solidFill>
                        <a:effectLst/>
                        <a:latin typeface="Calibri"/>
                        <a:ea typeface="Calibri"/>
                      </a:endParaRPr>
                    </a:p>
                  </a:txBody>
                  <a:tcPr marL="22233" marR="22233" marT="0" marB="0"/>
                </a:tc>
                <a:tc>
                  <a:txBody>
                    <a:bodyPr/>
                    <a:lstStyle/>
                    <a:p>
                      <a:pPr>
                        <a:lnSpc>
                          <a:spcPct val="115000"/>
                        </a:lnSpc>
                        <a:spcBef>
                          <a:spcPts val="600"/>
                        </a:spcBef>
                        <a:spcAft>
                          <a:spcPts val="600"/>
                        </a:spcAft>
                      </a:pPr>
                      <a:r>
                        <a:rPr lang="en-US" sz="400" dirty="0">
                          <a:effectLst/>
                        </a:rPr>
                        <a:t>Only by demonstrating outcomes the social care sector will be able to become a driver of the digital economy.</a:t>
                      </a:r>
                      <a:endParaRPr lang="it-IT" sz="400" dirty="0">
                        <a:effectLst/>
                      </a:endParaRPr>
                    </a:p>
                    <a:p>
                      <a:pPr>
                        <a:lnSpc>
                          <a:spcPct val="115000"/>
                        </a:lnSpc>
                        <a:spcBef>
                          <a:spcPts val="600"/>
                        </a:spcBef>
                        <a:spcAft>
                          <a:spcPts val="600"/>
                        </a:spcAft>
                      </a:pPr>
                      <a:r>
                        <a:rPr lang="en-US" sz="400" dirty="0" err="1">
                          <a:effectLst/>
                        </a:rPr>
                        <a:t>Organisations</a:t>
                      </a:r>
                      <a:r>
                        <a:rPr lang="en-US" sz="400" dirty="0">
                          <a:effectLst/>
                        </a:rPr>
                        <a:t> in the social care sector should become role models of ICT and ICT-AT driven inclusion reaching out into all domains of society.</a:t>
                      </a:r>
                      <a:endParaRPr lang="it-IT" sz="400" dirty="0">
                        <a:solidFill>
                          <a:srgbClr val="000000"/>
                        </a:solidFill>
                        <a:effectLst/>
                        <a:latin typeface="Calibri"/>
                        <a:ea typeface="Calibri"/>
                      </a:endParaRPr>
                    </a:p>
                  </a:txBody>
                  <a:tcPr marL="22233" marR="22233" marT="0" marB="0"/>
                </a:tc>
              </a:tr>
            </a:tbl>
          </a:graphicData>
        </a:graphic>
      </p:graphicFrame>
      <p:sp>
        <p:nvSpPr>
          <p:cNvPr id="15" name="Freccia a destra 14"/>
          <p:cNvSpPr/>
          <p:nvPr/>
        </p:nvSpPr>
        <p:spPr>
          <a:xfrm>
            <a:off x="4151548" y="2368217"/>
            <a:ext cx="4884948"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Goal </a:t>
            </a:r>
            <a:r>
              <a:rPr lang="it-IT" dirty="0" err="1" smtClean="0"/>
              <a:t>setting</a:t>
            </a:r>
            <a:r>
              <a:rPr lang="it-IT" dirty="0" smtClean="0"/>
              <a:t> - </a:t>
            </a:r>
            <a:r>
              <a:rPr lang="it-IT" dirty="0" err="1" smtClean="0"/>
              <a:t>vision</a:t>
            </a:r>
            <a:r>
              <a:rPr lang="it-IT" dirty="0" smtClean="0"/>
              <a:t> - </a:t>
            </a:r>
            <a:r>
              <a:rPr lang="it-IT" dirty="0" err="1" smtClean="0"/>
              <a:t>sector</a:t>
            </a:r>
            <a:r>
              <a:rPr lang="it-IT" dirty="0" smtClean="0"/>
              <a:t> </a:t>
            </a:r>
            <a:r>
              <a:rPr lang="it-IT" dirty="0" err="1" smtClean="0"/>
              <a:t>innovation</a:t>
            </a:r>
            <a:r>
              <a:rPr lang="it-IT" dirty="0" smtClean="0"/>
              <a:t> </a:t>
            </a:r>
            <a:endParaRPr lang="it-IT" dirty="0"/>
          </a:p>
        </p:txBody>
      </p:sp>
    </p:spTree>
    <p:extLst>
      <p:ext uri="{BB962C8B-B14F-4D97-AF65-F5344CB8AC3E}">
        <p14:creationId xmlns:p14="http://schemas.microsoft.com/office/powerpoint/2010/main" val="1006282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dirty="0" smtClean="0"/>
              <a:t>Technology</a:t>
            </a:r>
            <a:endParaRPr lang="it-IT" dirty="0"/>
          </a:p>
        </p:txBody>
      </p:sp>
      <p:sp>
        <p:nvSpPr>
          <p:cNvPr id="13" name="Freccia a destra 12"/>
          <p:cNvSpPr/>
          <p:nvPr/>
        </p:nvSpPr>
        <p:spPr>
          <a:xfrm>
            <a:off x="4139952" y="1700808"/>
            <a:ext cx="4896544"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Reporting </a:t>
            </a:r>
            <a:r>
              <a:rPr lang="it-IT" dirty="0" err="1" smtClean="0"/>
              <a:t>tools</a:t>
            </a:r>
            <a:r>
              <a:rPr lang="it-IT" dirty="0" smtClean="0"/>
              <a:t> </a:t>
            </a:r>
            <a:r>
              <a:rPr lang="it-IT" dirty="0" err="1" smtClean="0"/>
              <a:t>inaccessible</a:t>
            </a:r>
            <a:r>
              <a:rPr lang="it-IT" dirty="0" smtClean="0"/>
              <a:t> </a:t>
            </a:r>
            <a:r>
              <a:rPr lang="it-IT" dirty="0" err="1" smtClean="0"/>
              <a:t>digital</a:t>
            </a:r>
            <a:r>
              <a:rPr lang="it-IT" dirty="0" smtClean="0"/>
              <a:t> </a:t>
            </a:r>
            <a:r>
              <a:rPr lang="it-IT" dirty="0" err="1" smtClean="0"/>
              <a:t>environments</a:t>
            </a:r>
            <a:endParaRPr lang="it-IT" dirty="0"/>
          </a:p>
        </p:txBody>
      </p:sp>
      <p:sp>
        <p:nvSpPr>
          <p:cNvPr id="16" name="Freccia a destra 15"/>
          <p:cNvSpPr/>
          <p:nvPr/>
        </p:nvSpPr>
        <p:spPr>
          <a:xfrm>
            <a:off x="4151548" y="6122453"/>
            <a:ext cx="4884948" cy="618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Independent</a:t>
            </a:r>
            <a:r>
              <a:rPr lang="it-IT" dirty="0" smtClean="0"/>
              <a:t> </a:t>
            </a:r>
            <a:r>
              <a:rPr lang="it-IT" dirty="0" err="1" smtClean="0"/>
              <a:t>knowledge</a:t>
            </a:r>
            <a:r>
              <a:rPr lang="it-IT" dirty="0" smtClean="0"/>
              <a:t> </a:t>
            </a:r>
            <a:r>
              <a:rPr lang="it-IT" dirty="0" err="1" smtClean="0"/>
              <a:t>hubs</a:t>
            </a:r>
            <a:r>
              <a:rPr lang="it-IT" dirty="0" smtClean="0"/>
              <a:t> and AT centres</a:t>
            </a:r>
            <a:endParaRPr lang="it-IT" dirty="0"/>
          </a:p>
        </p:txBody>
      </p:sp>
      <p:sp>
        <p:nvSpPr>
          <p:cNvPr id="17" name="Freccia a destra 16"/>
          <p:cNvSpPr/>
          <p:nvPr/>
        </p:nvSpPr>
        <p:spPr>
          <a:xfrm>
            <a:off x="4139952" y="3516086"/>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Awareness</a:t>
            </a:r>
            <a:r>
              <a:rPr lang="it-IT" dirty="0" smtClean="0"/>
              <a:t> </a:t>
            </a:r>
            <a:r>
              <a:rPr lang="it-IT" dirty="0" err="1" smtClean="0"/>
              <a:t>raising</a:t>
            </a:r>
            <a:r>
              <a:rPr lang="it-IT" dirty="0" smtClean="0"/>
              <a:t> </a:t>
            </a:r>
            <a:r>
              <a:rPr lang="it-IT" dirty="0" err="1" smtClean="0"/>
              <a:t>towards</a:t>
            </a:r>
            <a:r>
              <a:rPr lang="it-IT" dirty="0" smtClean="0"/>
              <a:t> designers</a:t>
            </a:r>
            <a:endParaRPr lang="it-IT" dirty="0"/>
          </a:p>
        </p:txBody>
      </p:sp>
      <p:sp>
        <p:nvSpPr>
          <p:cNvPr id="18" name="Freccia a destra 17"/>
          <p:cNvSpPr/>
          <p:nvPr/>
        </p:nvSpPr>
        <p:spPr>
          <a:xfrm>
            <a:off x="4139952" y="439935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Feeding</a:t>
            </a:r>
            <a:r>
              <a:rPr lang="it-IT" dirty="0" smtClean="0"/>
              <a:t> the </a:t>
            </a:r>
            <a:r>
              <a:rPr lang="it-IT" dirty="0" err="1" smtClean="0"/>
              <a:t>innovation</a:t>
            </a:r>
            <a:r>
              <a:rPr lang="it-IT" dirty="0" smtClean="0"/>
              <a:t> </a:t>
            </a:r>
            <a:r>
              <a:rPr lang="it-IT" dirty="0" err="1" smtClean="0"/>
              <a:t>cycle</a:t>
            </a:r>
            <a:r>
              <a:rPr lang="it-IT" dirty="0" smtClean="0"/>
              <a:t> with </a:t>
            </a:r>
            <a:r>
              <a:rPr lang="it-IT" dirty="0" err="1" smtClean="0"/>
              <a:t>needs</a:t>
            </a:r>
            <a:endParaRPr lang="it-IT" dirty="0"/>
          </a:p>
        </p:txBody>
      </p:sp>
      <p:sp>
        <p:nvSpPr>
          <p:cNvPr id="19" name="Freccia a destra 18"/>
          <p:cNvSpPr/>
          <p:nvPr/>
        </p:nvSpPr>
        <p:spPr>
          <a:xfrm>
            <a:off x="4139952" y="522920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Awareness</a:t>
            </a:r>
            <a:r>
              <a:rPr lang="it-IT" dirty="0" smtClean="0"/>
              <a:t> </a:t>
            </a:r>
            <a:r>
              <a:rPr lang="it-IT" dirty="0" err="1" smtClean="0"/>
              <a:t>raising</a:t>
            </a:r>
            <a:r>
              <a:rPr lang="it-IT" dirty="0" smtClean="0"/>
              <a:t> re </a:t>
            </a:r>
            <a:r>
              <a:rPr lang="it-IT" dirty="0" err="1" smtClean="0"/>
              <a:t>interoperability</a:t>
            </a:r>
            <a:r>
              <a:rPr lang="it-IT" dirty="0" smtClean="0"/>
              <a:t> </a:t>
            </a:r>
            <a:r>
              <a:rPr lang="it-IT" dirty="0" err="1" smtClean="0"/>
              <a:t>issues</a:t>
            </a:r>
            <a:endParaRPr lang="it-IT" dirty="0"/>
          </a:p>
        </p:txBody>
      </p:sp>
      <p:sp>
        <p:nvSpPr>
          <p:cNvPr id="14" name="CasellaDiTesto 13"/>
          <p:cNvSpPr txBox="1"/>
          <p:nvPr/>
        </p:nvSpPr>
        <p:spPr>
          <a:xfrm>
            <a:off x="73359" y="1196752"/>
            <a:ext cx="5760640" cy="369332"/>
          </a:xfrm>
          <a:prstGeom prst="rect">
            <a:avLst/>
          </a:prstGeom>
          <a:noFill/>
        </p:spPr>
        <p:txBody>
          <a:bodyPr wrap="square" rtlCol="0">
            <a:spAutoFit/>
          </a:bodyPr>
          <a:lstStyle/>
          <a:p>
            <a:r>
              <a:rPr lang="it-IT" b="1" i="1" dirty="0" err="1" smtClean="0"/>
              <a:t>Roadmap</a:t>
            </a:r>
            <a:r>
              <a:rPr lang="it-IT" b="1" i="1" dirty="0" smtClean="0"/>
              <a:t> </a:t>
            </a:r>
            <a:r>
              <a:rPr lang="it-IT" b="1" i="1" dirty="0" err="1" smtClean="0"/>
              <a:t>Objectives-Needs-Recommendations</a:t>
            </a:r>
            <a:endParaRPr lang="it-IT" b="1" i="1" dirty="0"/>
          </a:p>
        </p:txBody>
      </p:sp>
      <p:pic>
        <p:nvPicPr>
          <p:cNvPr id="12297" name="Picture 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896" y="493097"/>
            <a:ext cx="1626295" cy="6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ccia a destra 14"/>
          <p:cNvSpPr/>
          <p:nvPr/>
        </p:nvSpPr>
        <p:spPr>
          <a:xfrm>
            <a:off x="4151548" y="2368217"/>
            <a:ext cx="4884948"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Dialogue</a:t>
            </a:r>
            <a:r>
              <a:rPr lang="it-IT" dirty="0" smtClean="0"/>
              <a:t> with </a:t>
            </a:r>
            <a:r>
              <a:rPr lang="it-IT" dirty="0" err="1" smtClean="0"/>
              <a:t>industry</a:t>
            </a:r>
            <a:endParaRPr lang="it-IT" dirty="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4030622017"/>
              </p:ext>
            </p:extLst>
          </p:nvPr>
        </p:nvGraphicFramePr>
        <p:xfrm>
          <a:off x="88470" y="1579607"/>
          <a:ext cx="4066593" cy="5263264"/>
        </p:xfrm>
        <a:graphic>
          <a:graphicData uri="http://schemas.openxmlformats.org/drawingml/2006/table">
            <a:tbl>
              <a:tblPr firstRow="1" bandRow="1">
                <a:tableStyleId>{5C22544A-7EE6-4342-B048-85BDC9FD1C3A}</a:tableStyleId>
              </a:tblPr>
              <a:tblGrid>
                <a:gridCol w="451959"/>
                <a:gridCol w="800005"/>
                <a:gridCol w="1066672"/>
                <a:gridCol w="1747957"/>
              </a:tblGrid>
              <a:tr h="113279">
                <a:tc>
                  <a:txBody>
                    <a:bodyPr/>
                    <a:lstStyle/>
                    <a:p>
                      <a:pPr>
                        <a:lnSpc>
                          <a:spcPct val="115000"/>
                        </a:lnSpc>
                        <a:spcBef>
                          <a:spcPts val="600"/>
                        </a:spcBef>
                        <a:spcAft>
                          <a:spcPts val="600"/>
                        </a:spcAft>
                      </a:pPr>
                      <a:r>
                        <a:rPr lang="it-IT" sz="700" dirty="0" err="1">
                          <a:effectLst/>
                        </a:rPr>
                        <a:t>Phase</a:t>
                      </a:r>
                      <a:endParaRPr lang="it-IT" sz="600" dirty="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it-IT" sz="700">
                          <a:effectLst/>
                        </a:rPr>
                        <a:t>Objectives</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it-IT" sz="700">
                          <a:effectLst/>
                        </a:rPr>
                        <a:t>Needs</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it-IT" sz="700">
                          <a:effectLst/>
                        </a:rPr>
                        <a:t>Recommendations</a:t>
                      </a:r>
                      <a:endParaRPr lang="it-IT" sz="600">
                        <a:solidFill>
                          <a:srgbClr val="000000"/>
                        </a:solidFill>
                        <a:effectLst/>
                        <a:latin typeface="Calibri"/>
                        <a:ea typeface="Calibri"/>
                      </a:endParaRPr>
                    </a:p>
                  </a:txBody>
                  <a:tcPr marL="40207" marR="40207" marT="0" marB="0"/>
                </a:tc>
              </a:tr>
              <a:tr h="1071573">
                <a:tc>
                  <a:txBody>
                    <a:bodyPr/>
                    <a:lstStyle/>
                    <a:p>
                      <a:pPr>
                        <a:lnSpc>
                          <a:spcPct val="115000"/>
                        </a:lnSpc>
                        <a:spcBef>
                          <a:spcPts val="600"/>
                        </a:spcBef>
                        <a:spcAft>
                          <a:spcPts val="600"/>
                        </a:spcAft>
                      </a:pPr>
                      <a:r>
                        <a:rPr lang="it-IT" sz="600">
                          <a:effectLst/>
                        </a:rPr>
                        <a:t>Assessment</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Assessment of barriers and reporting of inaccessibility where it occurs at all levels and in all places (including media).</a:t>
                      </a:r>
                      <a:endParaRPr lang="it-IT" sz="600">
                        <a:effectLst/>
                      </a:endParaRPr>
                    </a:p>
                    <a:p>
                      <a:pPr>
                        <a:lnSpc>
                          <a:spcPct val="115000"/>
                        </a:lnSpc>
                        <a:spcBef>
                          <a:spcPts val="600"/>
                        </a:spcBef>
                        <a:spcAft>
                          <a:spcPts val="600"/>
                        </a:spcAft>
                      </a:pPr>
                      <a:r>
                        <a:rPr lang="en-US" sz="600">
                          <a:effectLst/>
                        </a:rPr>
                        <a:t> </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Multilingual tools and information channels for the reporting of inaccessible digital environments, products and services.</a:t>
                      </a:r>
                      <a:endParaRPr lang="it-IT" sz="600">
                        <a:effectLst/>
                      </a:endParaRPr>
                    </a:p>
                    <a:p>
                      <a:pPr>
                        <a:lnSpc>
                          <a:spcPct val="115000"/>
                        </a:lnSpc>
                        <a:spcBef>
                          <a:spcPts val="600"/>
                        </a:spcBef>
                        <a:spcAft>
                          <a:spcPts val="600"/>
                        </a:spcAft>
                      </a:pPr>
                      <a:r>
                        <a:rPr lang="en-US" sz="600">
                          <a:effectLst/>
                        </a:rPr>
                        <a:t>Dialogue with industry to impact on the design of new technologies, making these as accessible as possible.</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dirty="0">
                          <a:effectLst/>
                        </a:rPr>
                        <a:t>Both guidelines for web accessibility and monitoring tools are available and in some countries they are used on a permanent basis to assess web accessibility (e.g. the Netherlands). Other countries should follow.</a:t>
                      </a:r>
                      <a:endParaRPr lang="it-IT" sz="600" dirty="0">
                        <a:solidFill>
                          <a:srgbClr val="000000"/>
                        </a:solidFill>
                        <a:effectLst/>
                        <a:latin typeface="Calibri"/>
                        <a:ea typeface="Calibri"/>
                      </a:endParaRPr>
                    </a:p>
                  </a:txBody>
                  <a:tcPr marL="40207" marR="40207" marT="0" marB="0"/>
                </a:tc>
              </a:tr>
              <a:tr h="509600">
                <a:tc rowSpan="3">
                  <a:txBody>
                    <a:bodyPr/>
                    <a:lstStyle/>
                    <a:p>
                      <a:pPr>
                        <a:lnSpc>
                          <a:spcPct val="115000"/>
                        </a:lnSpc>
                        <a:spcBef>
                          <a:spcPts val="600"/>
                        </a:spcBef>
                        <a:spcAft>
                          <a:spcPts val="600"/>
                        </a:spcAft>
                      </a:pPr>
                      <a:r>
                        <a:rPr lang="it-IT" sz="600">
                          <a:effectLst/>
                        </a:rPr>
                        <a:t>Development &amp; Innovation</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Promotion of universal and user centred design and of accessible mainstream products and services.</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Information and awareness regarding universal design and accessibility issues towards industry and the trainers of designers and developers.  </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Designers of products and services should systematically take human/user-centred design guidelines into account. Different guidelines are available and easy to find on the Internet. </a:t>
                      </a:r>
                      <a:endParaRPr lang="it-IT" sz="600">
                        <a:solidFill>
                          <a:srgbClr val="000000"/>
                        </a:solidFill>
                        <a:effectLst/>
                        <a:latin typeface="Calibri"/>
                        <a:ea typeface="Calibri"/>
                      </a:endParaRPr>
                    </a:p>
                  </a:txBody>
                  <a:tcPr marL="40207" marR="40207" marT="0" marB="0"/>
                </a:tc>
              </a:tr>
              <a:tr h="1886135">
                <a:tc vMerge="1">
                  <a:txBody>
                    <a:bodyPr/>
                    <a:lstStyle/>
                    <a:p>
                      <a:endParaRPr lang="it-IT"/>
                    </a:p>
                  </a:txBody>
                  <a:tcPr/>
                </a:tc>
                <a:tc>
                  <a:txBody>
                    <a:bodyPr/>
                    <a:lstStyle/>
                    <a:p>
                      <a:pPr>
                        <a:lnSpc>
                          <a:spcPct val="115000"/>
                        </a:lnSpc>
                        <a:spcBef>
                          <a:spcPts val="600"/>
                        </a:spcBef>
                        <a:spcAft>
                          <a:spcPts val="600"/>
                        </a:spcAft>
                      </a:pPr>
                      <a:r>
                        <a:rPr lang="en-US" sz="600" dirty="0">
                          <a:effectLst/>
                        </a:rPr>
                        <a:t>Promotion of the development, testing and diffusion of innovative technological solutions.</a:t>
                      </a:r>
                      <a:endParaRPr lang="it-IT" sz="600" dirty="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Feeding the innovation cycle with good and bad user experiences and with information on missing solutions, products and services.</a:t>
                      </a:r>
                      <a:endParaRPr lang="it-IT" sz="600">
                        <a:effectLst/>
                      </a:endParaRPr>
                    </a:p>
                    <a:p>
                      <a:pPr>
                        <a:lnSpc>
                          <a:spcPct val="115000"/>
                        </a:lnSpc>
                        <a:spcBef>
                          <a:spcPts val="600"/>
                        </a:spcBef>
                        <a:spcAft>
                          <a:spcPts val="600"/>
                        </a:spcAft>
                      </a:pPr>
                      <a:r>
                        <a:rPr lang="en-US" sz="600">
                          <a:effectLst/>
                        </a:rPr>
                        <a:t>Political support to research and development programs in this field.</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Unsolved issues regarding the accessibility of digital environments should be solved by creative innovation driven communities of users and developers. </a:t>
                      </a:r>
                      <a:endParaRPr lang="it-IT" sz="600">
                        <a:effectLst/>
                      </a:endParaRPr>
                    </a:p>
                    <a:p>
                      <a:pPr>
                        <a:lnSpc>
                          <a:spcPct val="115000"/>
                        </a:lnSpc>
                        <a:spcBef>
                          <a:spcPts val="600"/>
                        </a:spcBef>
                        <a:spcAft>
                          <a:spcPts val="600"/>
                        </a:spcAft>
                      </a:pPr>
                      <a:r>
                        <a:rPr lang="en-US" sz="600">
                          <a:effectLst/>
                        </a:rPr>
                        <a:t>Individual needs should be recorded and used to define requirements that can impact on the accessibility and usability of future ICT systems with or without AT.</a:t>
                      </a:r>
                      <a:endParaRPr lang="it-IT" sz="600">
                        <a:effectLst/>
                      </a:endParaRPr>
                    </a:p>
                    <a:p>
                      <a:pPr>
                        <a:lnSpc>
                          <a:spcPct val="115000"/>
                        </a:lnSpc>
                        <a:spcBef>
                          <a:spcPts val="600"/>
                        </a:spcBef>
                        <a:spcAft>
                          <a:spcPts val="600"/>
                        </a:spcAft>
                      </a:pPr>
                      <a:r>
                        <a:rPr lang="en-US" sz="600">
                          <a:effectLst/>
                        </a:rPr>
                        <a:t>Human-Machine Interaction (HMI) should be intuitive and interfaces should adapt to the person’s needs and preferences. </a:t>
                      </a:r>
                      <a:endParaRPr lang="it-IT" sz="600">
                        <a:effectLst/>
                      </a:endParaRPr>
                    </a:p>
                    <a:p>
                      <a:pPr>
                        <a:lnSpc>
                          <a:spcPct val="115000"/>
                        </a:lnSpc>
                        <a:spcBef>
                          <a:spcPts val="600"/>
                        </a:spcBef>
                        <a:spcAft>
                          <a:spcPts val="600"/>
                        </a:spcAft>
                      </a:pPr>
                      <a:r>
                        <a:rPr lang="en-US" sz="600">
                          <a:effectLst/>
                        </a:rPr>
                        <a:t>More attention to the whole user experience is needed in the design and development stage of products and services.</a:t>
                      </a:r>
                      <a:endParaRPr lang="it-IT" sz="600">
                        <a:solidFill>
                          <a:srgbClr val="000000"/>
                        </a:solidFill>
                        <a:effectLst/>
                        <a:latin typeface="Calibri"/>
                        <a:ea typeface="Calibri"/>
                      </a:endParaRPr>
                    </a:p>
                  </a:txBody>
                  <a:tcPr marL="40207" marR="40207" marT="0" marB="0"/>
                </a:tc>
              </a:tr>
              <a:tr h="406472">
                <a:tc vMerge="1">
                  <a:txBody>
                    <a:bodyPr/>
                    <a:lstStyle/>
                    <a:p>
                      <a:endParaRPr lang="it-IT"/>
                    </a:p>
                  </a:txBody>
                  <a:tcPr/>
                </a:tc>
                <a:tc>
                  <a:txBody>
                    <a:bodyPr/>
                    <a:lstStyle/>
                    <a:p>
                      <a:pPr>
                        <a:lnSpc>
                          <a:spcPct val="115000"/>
                        </a:lnSpc>
                        <a:spcBef>
                          <a:spcPts val="600"/>
                        </a:spcBef>
                        <a:spcAft>
                          <a:spcPts val="600"/>
                        </a:spcAft>
                      </a:pPr>
                      <a:r>
                        <a:rPr lang="it-IT" sz="600">
                          <a:effectLst/>
                        </a:rPr>
                        <a:t>Promotion of interoperability standards.</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Awareness raising regarding interoperability issues among developers of hard and software solutions.  </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Interoperability standards exist and should be taken into account in all cases. </a:t>
                      </a:r>
                      <a:endParaRPr lang="it-IT" sz="600">
                        <a:solidFill>
                          <a:srgbClr val="000000"/>
                        </a:solidFill>
                        <a:effectLst/>
                        <a:latin typeface="Calibri"/>
                        <a:ea typeface="Calibri"/>
                      </a:endParaRPr>
                    </a:p>
                  </a:txBody>
                  <a:tcPr marL="40207" marR="40207" marT="0" marB="0"/>
                </a:tc>
              </a:tr>
              <a:tr h="1174701">
                <a:tc>
                  <a:txBody>
                    <a:bodyPr/>
                    <a:lstStyle/>
                    <a:p>
                      <a:pPr>
                        <a:lnSpc>
                          <a:spcPct val="115000"/>
                        </a:lnSpc>
                        <a:spcBef>
                          <a:spcPts val="600"/>
                        </a:spcBef>
                        <a:spcAft>
                          <a:spcPts val="600"/>
                        </a:spcAft>
                      </a:pPr>
                      <a:r>
                        <a:rPr lang="it-IT" sz="600">
                          <a:effectLst/>
                        </a:rPr>
                        <a:t>Consolidation</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Supporting the market uptake of innovative inclusive digital solutions for activity and participation of all.</a:t>
                      </a:r>
                      <a:endParaRPr lang="it-IT" sz="600">
                        <a:effectLst/>
                      </a:endParaRPr>
                    </a:p>
                    <a:p>
                      <a:pPr>
                        <a:lnSpc>
                          <a:spcPct val="115000"/>
                        </a:lnSpc>
                        <a:spcBef>
                          <a:spcPts val="600"/>
                        </a:spcBef>
                        <a:spcAft>
                          <a:spcPts val="600"/>
                        </a:spcAft>
                      </a:pPr>
                      <a:r>
                        <a:rPr lang="en-US" sz="600">
                          <a:effectLst/>
                        </a:rPr>
                        <a:t> </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a:effectLst/>
                        </a:rPr>
                        <a:t>Increased efforts to disseminate knowledge about existing solutions and the conditions for successful use.</a:t>
                      </a:r>
                      <a:endParaRPr lang="it-IT" sz="600">
                        <a:effectLst/>
                      </a:endParaRPr>
                    </a:p>
                    <a:p>
                      <a:pPr>
                        <a:lnSpc>
                          <a:spcPct val="115000"/>
                        </a:lnSpc>
                        <a:spcBef>
                          <a:spcPts val="600"/>
                        </a:spcBef>
                        <a:spcAft>
                          <a:spcPts val="600"/>
                        </a:spcAft>
                      </a:pPr>
                      <a:r>
                        <a:rPr lang="en-US" sz="600">
                          <a:effectLst/>
                        </a:rPr>
                        <a:t>The creation of independent knowledge hubs to support people with disabilities to choose the most appropriate solutions for their needs and wishes. </a:t>
                      </a:r>
                      <a:endParaRPr lang="it-IT" sz="600">
                        <a:solidFill>
                          <a:srgbClr val="000000"/>
                        </a:solidFill>
                        <a:effectLst/>
                        <a:latin typeface="Calibri"/>
                        <a:ea typeface="Calibri"/>
                      </a:endParaRPr>
                    </a:p>
                  </a:txBody>
                  <a:tcPr marL="40207" marR="40207" marT="0" marB="0"/>
                </a:tc>
                <a:tc>
                  <a:txBody>
                    <a:bodyPr/>
                    <a:lstStyle/>
                    <a:p>
                      <a:pPr>
                        <a:lnSpc>
                          <a:spcPct val="115000"/>
                        </a:lnSpc>
                        <a:spcBef>
                          <a:spcPts val="600"/>
                        </a:spcBef>
                        <a:spcAft>
                          <a:spcPts val="600"/>
                        </a:spcAft>
                      </a:pPr>
                      <a:r>
                        <a:rPr lang="en-US" sz="600" dirty="0">
                          <a:effectLst/>
                        </a:rPr>
                        <a:t> </a:t>
                      </a:r>
                      <a:endParaRPr lang="it-IT" sz="600" dirty="0">
                        <a:solidFill>
                          <a:srgbClr val="000000"/>
                        </a:solidFill>
                        <a:effectLst/>
                        <a:latin typeface="Calibri"/>
                        <a:ea typeface="Calibri"/>
                      </a:endParaRPr>
                    </a:p>
                  </a:txBody>
                  <a:tcPr marL="40207" marR="40207" marT="0" marB="0"/>
                </a:tc>
              </a:tr>
            </a:tbl>
          </a:graphicData>
        </a:graphic>
      </p:graphicFrame>
    </p:spTree>
    <p:extLst>
      <p:ext uri="{BB962C8B-B14F-4D97-AF65-F5344CB8AC3E}">
        <p14:creationId xmlns:p14="http://schemas.microsoft.com/office/powerpoint/2010/main" val="1332708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850106"/>
          </a:xfrm>
        </p:spPr>
        <p:txBody>
          <a:bodyPr>
            <a:normAutofit/>
          </a:bodyPr>
          <a:lstStyle/>
          <a:p>
            <a:r>
              <a:rPr lang="it-IT" dirty="0" smtClean="0"/>
              <a:t>Policy</a:t>
            </a:r>
            <a:endParaRPr lang="it-IT" dirty="0"/>
          </a:p>
        </p:txBody>
      </p:sp>
      <p:sp>
        <p:nvSpPr>
          <p:cNvPr id="13" name="Freccia a destra 12"/>
          <p:cNvSpPr/>
          <p:nvPr/>
        </p:nvSpPr>
        <p:spPr>
          <a:xfrm>
            <a:off x="4139952" y="1700808"/>
            <a:ext cx="4896544"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Regular </a:t>
            </a:r>
            <a:r>
              <a:rPr lang="it-IT" dirty="0" err="1" smtClean="0"/>
              <a:t>monitoring</a:t>
            </a:r>
            <a:r>
              <a:rPr lang="it-IT" dirty="0" smtClean="0"/>
              <a:t> of UNCRPD </a:t>
            </a:r>
            <a:r>
              <a:rPr lang="it-IT" dirty="0" err="1" smtClean="0"/>
              <a:t>implementation</a:t>
            </a:r>
            <a:endParaRPr lang="it-IT" dirty="0"/>
          </a:p>
        </p:txBody>
      </p:sp>
      <p:sp>
        <p:nvSpPr>
          <p:cNvPr id="16" name="Freccia a destra 15"/>
          <p:cNvSpPr/>
          <p:nvPr/>
        </p:nvSpPr>
        <p:spPr>
          <a:xfrm>
            <a:off x="4151548" y="6021288"/>
            <a:ext cx="4884948" cy="618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Monitoring</a:t>
            </a:r>
            <a:r>
              <a:rPr lang="it-IT" dirty="0" smtClean="0"/>
              <a:t> impact ICT </a:t>
            </a:r>
            <a:r>
              <a:rPr lang="it-IT" dirty="0" err="1" smtClean="0"/>
              <a:t>development</a:t>
            </a:r>
            <a:r>
              <a:rPr lang="it-IT" dirty="0" smtClean="0"/>
              <a:t> on DD</a:t>
            </a:r>
            <a:endParaRPr lang="it-IT" dirty="0"/>
          </a:p>
        </p:txBody>
      </p:sp>
      <p:sp>
        <p:nvSpPr>
          <p:cNvPr id="17" name="Freccia a destra 16"/>
          <p:cNvSpPr/>
          <p:nvPr/>
        </p:nvSpPr>
        <p:spPr>
          <a:xfrm>
            <a:off x="4139952" y="3717742"/>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Awareness</a:t>
            </a:r>
            <a:r>
              <a:rPr lang="it-IT" dirty="0" smtClean="0"/>
              <a:t> </a:t>
            </a:r>
            <a:r>
              <a:rPr lang="it-IT" dirty="0" err="1" smtClean="0"/>
              <a:t>rasing</a:t>
            </a:r>
            <a:r>
              <a:rPr lang="it-IT" dirty="0" smtClean="0"/>
              <a:t> </a:t>
            </a:r>
            <a:r>
              <a:rPr lang="it-IT" dirty="0" err="1" smtClean="0"/>
              <a:t>among</a:t>
            </a:r>
            <a:r>
              <a:rPr lang="it-IT" dirty="0" smtClean="0"/>
              <a:t> policy </a:t>
            </a:r>
            <a:r>
              <a:rPr lang="it-IT" dirty="0" err="1" smtClean="0"/>
              <a:t>makers</a:t>
            </a:r>
            <a:endParaRPr lang="it-IT" dirty="0"/>
          </a:p>
        </p:txBody>
      </p:sp>
      <p:sp>
        <p:nvSpPr>
          <p:cNvPr id="18" name="Freccia a destra 17"/>
          <p:cNvSpPr/>
          <p:nvPr/>
        </p:nvSpPr>
        <p:spPr>
          <a:xfrm>
            <a:off x="4139952" y="439935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More appropriate funding schemes for AT</a:t>
            </a:r>
            <a:endParaRPr lang="en-US" dirty="0"/>
          </a:p>
        </p:txBody>
      </p:sp>
      <p:sp>
        <p:nvSpPr>
          <p:cNvPr id="19" name="Freccia a destra 18"/>
          <p:cNvSpPr/>
          <p:nvPr/>
        </p:nvSpPr>
        <p:spPr>
          <a:xfrm>
            <a:off x="4139952" y="5229200"/>
            <a:ext cx="4896544" cy="648072"/>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Alliances</a:t>
            </a:r>
            <a:r>
              <a:rPr lang="it-IT" dirty="0" smtClean="0"/>
              <a:t> with </a:t>
            </a:r>
            <a:r>
              <a:rPr lang="it-IT" dirty="0" err="1" smtClean="0"/>
              <a:t>stakeholders</a:t>
            </a:r>
            <a:r>
              <a:rPr lang="it-IT" dirty="0" smtClean="0"/>
              <a:t> </a:t>
            </a:r>
            <a:r>
              <a:rPr lang="it-IT" dirty="0" err="1" smtClean="0"/>
              <a:t>at</a:t>
            </a:r>
            <a:r>
              <a:rPr lang="it-IT" dirty="0" smtClean="0"/>
              <a:t> </a:t>
            </a:r>
            <a:r>
              <a:rPr lang="it-IT" dirty="0" err="1" smtClean="0"/>
              <a:t>all</a:t>
            </a:r>
            <a:r>
              <a:rPr lang="it-IT" dirty="0" smtClean="0"/>
              <a:t> </a:t>
            </a:r>
            <a:r>
              <a:rPr lang="it-IT" dirty="0" err="1" smtClean="0"/>
              <a:t>levels</a:t>
            </a:r>
            <a:r>
              <a:rPr lang="it-IT" dirty="0" smtClean="0"/>
              <a:t> </a:t>
            </a:r>
            <a:endParaRPr lang="it-IT" dirty="0"/>
          </a:p>
        </p:txBody>
      </p:sp>
      <p:sp>
        <p:nvSpPr>
          <p:cNvPr id="14" name="CasellaDiTesto 13"/>
          <p:cNvSpPr txBox="1"/>
          <p:nvPr/>
        </p:nvSpPr>
        <p:spPr>
          <a:xfrm>
            <a:off x="73359" y="1196752"/>
            <a:ext cx="5760640" cy="369332"/>
          </a:xfrm>
          <a:prstGeom prst="rect">
            <a:avLst/>
          </a:prstGeom>
          <a:noFill/>
        </p:spPr>
        <p:txBody>
          <a:bodyPr wrap="square" rtlCol="0">
            <a:spAutoFit/>
          </a:bodyPr>
          <a:lstStyle/>
          <a:p>
            <a:r>
              <a:rPr lang="it-IT" b="1" i="1" dirty="0" err="1" smtClean="0"/>
              <a:t>Roadmap</a:t>
            </a:r>
            <a:r>
              <a:rPr lang="it-IT" b="1" i="1" dirty="0" smtClean="0"/>
              <a:t> </a:t>
            </a:r>
            <a:r>
              <a:rPr lang="it-IT" b="1" i="1" dirty="0" err="1" smtClean="0"/>
              <a:t>Objectives-Needs-Recommendations</a:t>
            </a:r>
            <a:endParaRPr lang="it-IT" b="1" i="1" dirty="0"/>
          </a:p>
        </p:txBody>
      </p:sp>
      <p:pic>
        <p:nvPicPr>
          <p:cNvPr id="12297" name="Picture 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896" y="493097"/>
            <a:ext cx="1626295" cy="65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ccia a destra 14"/>
          <p:cNvSpPr/>
          <p:nvPr/>
        </p:nvSpPr>
        <p:spPr>
          <a:xfrm>
            <a:off x="4151548" y="2368217"/>
            <a:ext cx="4884948" cy="648072"/>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Collection of </a:t>
            </a:r>
            <a:r>
              <a:rPr lang="it-IT" dirty="0" err="1" smtClean="0"/>
              <a:t>outcome</a:t>
            </a:r>
            <a:r>
              <a:rPr lang="it-IT" dirty="0" smtClean="0"/>
              <a:t> </a:t>
            </a:r>
            <a:r>
              <a:rPr lang="it-IT" dirty="0" err="1" smtClean="0"/>
              <a:t>studies</a:t>
            </a:r>
            <a:r>
              <a:rPr lang="it-IT" dirty="0" smtClean="0"/>
              <a:t> - </a:t>
            </a:r>
            <a:r>
              <a:rPr lang="it-IT" dirty="0" err="1" smtClean="0"/>
              <a:t>evidence</a:t>
            </a:r>
            <a:endParaRPr lang="it-IT"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1946117090"/>
              </p:ext>
            </p:extLst>
          </p:nvPr>
        </p:nvGraphicFramePr>
        <p:xfrm>
          <a:off x="140060" y="1566084"/>
          <a:ext cx="4011488" cy="5031267"/>
        </p:xfrm>
        <a:graphic>
          <a:graphicData uri="http://schemas.openxmlformats.org/drawingml/2006/table">
            <a:tbl>
              <a:tblPr firstRow="1" bandRow="1">
                <a:tableStyleId>{5C22544A-7EE6-4342-B048-85BDC9FD1C3A}</a:tableStyleId>
              </a:tblPr>
              <a:tblGrid>
                <a:gridCol w="424152"/>
                <a:gridCol w="593973"/>
                <a:gridCol w="1291952"/>
                <a:gridCol w="1701411"/>
              </a:tblGrid>
              <a:tr h="108098">
                <a:tc>
                  <a:txBody>
                    <a:bodyPr/>
                    <a:lstStyle/>
                    <a:p>
                      <a:pPr>
                        <a:lnSpc>
                          <a:spcPct val="115000"/>
                        </a:lnSpc>
                        <a:spcBef>
                          <a:spcPts val="600"/>
                        </a:spcBef>
                        <a:spcAft>
                          <a:spcPts val="600"/>
                        </a:spcAft>
                      </a:pPr>
                      <a:r>
                        <a:rPr lang="it-IT" sz="600" dirty="0" err="1">
                          <a:effectLst/>
                        </a:rPr>
                        <a:t>Phase</a:t>
                      </a:r>
                      <a:endParaRPr lang="it-IT" sz="500" dirty="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it-IT" sz="600">
                          <a:effectLst/>
                        </a:rPr>
                        <a:t>Objectives</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it-IT" sz="600">
                          <a:effectLst/>
                        </a:rPr>
                        <a:t>Needs</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it-IT" sz="600">
                          <a:effectLst/>
                        </a:rPr>
                        <a:t>Recommendations</a:t>
                      </a:r>
                      <a:endParaRPr lang="it-IT" sz="500">
                        <a:solidFill>
                          <a:srgbClr val="000000"/>
                        </a:solidFill>
                        <a:effectLst/>
                        <a:latin typeface="Calibri"/>
                        <a:ea typeface="Calibri"/>
                      </a:endParaRPr>
                    </a:p>
                  </a:txBody>
                  <a:tcPr marL="33399" marR="33399" marT="0" marB="0"/>
                </a:tc>
              </a:tr>
              <a:tr h="2158048">
                <a:tc>
                  <a:txBody>
                    <a:bodyPr/>
                    <a:lstStyle/>
                    <a:p>
                      <a:pPr>
                        <a:lnSpc>
                          <a:spcPct val="115000"/>
                        </a:lnSpc>
                        <a:spcBef>
                          <a:spcPts val="600"/>
                        </a:spcBef>
                        <a:spcAft>
                          <a:spcPts val="600"/>
                        </a:spcAft>
                      </a:pPr>
                      <a:r>
                        <a:rPr lang="it-IT" sz="500">
                          <a:effectLst/>
                        </a:rPr>
                        <a:t>Assessment</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Assessment of gaps and barriers in legal and policy frameworks.</a:t>
                      </a:r>
                      <a:endParaRPr lang="it-IT" sz="500">
                        <a:effectLst/>
                      </a:endParaRPr>
                    </a:p>
                    <a:p>
                      <a:pPr>
                        <a:lnSpc>
                          <a:spcPct val="115000"/>
                        </a:lnSpc>
                        <a:spcBef>
                          <a:spcPts val="600"/>
                        </a:spcBef>
                        <a:spcAft>
                          <a:spcPts val="600"/>
                        </a:spcAft>
                      </a:pPr>
                      <a:r>
                        <a:rPr lang="en-US" sz="500">
                          <a:effectLst/>
                        </a:rPr>
                        <a:t>Collection of good practice and data.</a:t>
                      </a:r>
                      <a:endParaRPr lang="it-IT" sz="500">
                        <a:effectLst/>
                      </a:endParaRPr>
                    </a:p>
                    <a:p>
                      <a:pPr>
                        <a:lnSpc>
                          <a:spcPct val="115000"/>
                        </a:lnSpc>
                        <a:spcBef>
                          <a:spcPts val="600"/>
                        </a:spcBef>
                        <a:spcAft>
                          <a:spcPts val="600"/>
                        </a:spcAft>
                      </a:pPr>
                      <a:r>
                        <a:rPr lang="it-IT" sz="500">
                          <a:effectLst/>
                        </a:rPr>
                        <a:t>Reporting.</a:t>
                      </a:r>
                    </a:p>
                    <a:p>
                      <a:pPr>
                        <a:lnSpc>
                          <a:spcPct val="115000"/>
                        </a:lnSpc>
                        <a:spcBef>
                          <a:spcPts val="600"/>
                        </a:spcBef>
                        <a:spcAft>
                          <a:spcPts val="600"/>
                        </a:spcAft>
                      </a:pPr>
                      <a:r>
                        <a:rPr lang="it-IT" sz="500">
                          <a:effectLst/>
                        </a:rPr>
                        <a:t> </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Regular monitoring of the implementation of the UN Convention, in particular the articles related to universal design, accessibility and assistive technology.</a:t>
                      </a:r>
                      <a:endParaRPr lang="it-IT" sz="500">
                        <a:effectLst/>
                      </a:endParaRPr>
                    </a:p>
                    <a:p>
                      <a:pPr>
                        <a:lnSpc>
                          <a:spcPct val="115000"/>
                        </a:lnSpc>
                        <a:spcBef>
                          <a:spcPts val="600"/>
                        </a:spcBef>
                        <a:spcAft>
                          <a:spcPts val="600"/>
                        </a:spcAft>
                      </a:pPr>
                      <a:r>
                        <a:rPr lang="en-US" sz="500">
                          <a:effectLst/>
                        </a:rPr>
                        <a:t>Collection of data on participation of people with disabilities in different sectors of public life and of the economy.</a:t>
                      </a:r>
                      <a:endParaRPr lang="it-IT" sz="500">
                        <a:effectLst/>
                      </a:endParaRPr>
                    </a:p>
                    <a:p>
                      <a:pPr>
                        <a:lnSpc>
                          <a:spcPct val="115000"/>
                        </a:lnSpc>
                        <a:spcBef>
                          <a:spcPts val="600"/>
                        </a:spcBef>
                        <a:spcAft>
                          <a:spcPts val="600"/>
                        </a:spcAft>
                      </a:pPr>
                      <a:r>
                        <a:rPr lang="en-US" sz="500">
                          <a:effectLst/>
                        </a:rPr>
                        <a:t>Assessment strategies to trace the type of barriers to inclusion in different sectors and the potential role of (assistive) enabling technology to enhance inclusion.</a:t>
                      </a:r>
                      <a:endParaRPr lang="it-IT" sz="500">
                        <a:effectLst/>
                      </a:endParaRPr>
                    </a:p>
                    <a:p>
                      <a:pPr>
                        <a:lnSpc>
                          <a:spcPct val="115000"/>
                        </a:lnSpc>
                        <a:spcBef>
                          <a:spcPts val="600"/>
                        </a:spcBef>
                        <a:spcAft>
                          <a:spcPts val="600"/>
                        </a:spcAft>
                      </a:pPr>
                      <a:r>
                        <a:rPr lang="en-US" sz="500">
                          <a:effectLst/>
                        </a:rPr>
                        <a:t>The systematic collection of outcomes and outcome studies related to policies in a certain area.</a:t>
                      </a:r>
                      <a:endParaRPr lang="it-IT" sz="500">
                        <a:effectLst/>
                      </a:endParaRPr>
                    </a:p>
                    <a:p>
                      <a:pPr>
                        <a:lnSpc>
                          <a:spcPct val="115000"/>
                        </a:lnSpc>
                        <a:spcBef>
                          <a:spcPts val="600"/>
                        </a:spcBef>
                        <a:spcAft>
                          <a:spcPts val="600"/>
                        </a:spcAft>
                      </a:pPr>
                      <a:r>
                        <a:rPr lang="en-US" sz="500">
                          <a:effectLst/>
                        </a:rPr>
                        <a:t>Constant monitoring of the alignment of policies and laws with the UN Convention and with the digital inclusion agenda.</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dirty="0">
                          <a:effectLst/>
                        </a:rPr>
                        <a:t>Governments have a key role in driving the inclusive digital agenda. Without high level support for digital inclusion and adequate policy frameworks, a lot of efforts  will result in little effect.</a:t>
                      </a:r>
                      <a:endParaRPr lang="it-IT" sz="500" dirty="0">
                        <a:effectLst/>
                      </a:endParaRPr>
                    </a:p>
                    <a:p>
                      <a:pPr>
                        <a:lnSpc>
                          <a:spcPct val="115000"/>
                        </a:lnSpc>
                        <a:spcBef>
                          <a:spcPts val="600"/>
                        </a:spcBef>
                        <a:spcAft>
                          <a:spcPts val="600"/>
                        </a:spcAft>
                      </a:pPr>
                      <a:r>
                        <a:rPr lang="en-US" sz="500" dirty="0">
                          <a:effectLst/>
                        </a:rPr>
                        <a:t>Assessment strategies will have to be defined that take into account differences between countries and regions, both in level of inclusiveness of policies and services, as well as in technological development of mainstream society.</a:t>
                      </a:r>
                      <a:endParaRPr lang="it-IT" sz="500" dirty="0">
                        <a:effectLst/>
                      </a:endParaRPr>
                    </a:p>
                    <a:p>
                      <a:pPr>
                        <a:lnSpc>
                          <a:spcPct val="115000"/>
                        </a:lnSpc>
                        <a:spcBef>
                          <a:spcPts val="600"/>
                        </a:spcBef>
                        <a:spcAft>
                          <a:spcPts val="600"/>
                        </a:spcAft>
                      </a:pPr>
                      <a:r>
                        <a:rPr lang="en-US" sz="500" dirty="0">
                          <a:effectLst/>
                        </a:rPr>
                        <a:t> </a:t>
                      </a:r>
                      <a:endParaRPr lang="it-IT" sz="500" dirty="0">
                        <a:solidFill>
                          <a:srgbClr val="000000"/>
                        </a:solidFill>
                        <a:effectLst/>
                        <a:latin typeface="Calibri"/>
                        <a:ea typeface="Calibri"/>
                      </a:endParaRPr>
                    </a:p>
                  </a:txBody>
                  <a:tcPr marL="33399" marR="33399" marT="0" marB="0"/>
                </a:tc>
              </a:tr>
              <a:tr h="2224630">
                <a:tc>
                  <a:txBody>
                    <a:bodyPr/>
                    <a:lstStyle/>
                    <a:p>
                      <a:pPr>
                        <a:lnSpc>
                          <a:spcPct val="115000"/>
                        </a:lnSpc>
                        <a:spcBef>
                          <a:spcPts val="600"/>
                        </a:spcBef>
                        <a:spcAft>
                          <a:spcPts val="600"/>
                        </a:spcAft>
                      </a:pPr>
                      <a:r>
                        <a:rPr lang="it-IT" sz="500">
                          <a:effectLst/>
                        </a:rPr>
                        <a:t>Development &amp; Innovation</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Development of policies, sector level strategies, implementation plans, monitoring tools</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Awareness raising among policy makers.</a:t>
                      </a:r>
                      <a:endParaRPr lang="it-IT" sz="500">
                        <a:effectLst/>
                      </a:endParaRPr>
                    </a:p>
                    <a:p>
                      <a:pPr>
                        <a:lnSpc>
                          <a:spcPct val="115000"/>
                        </a:lnSpc>
                        <a:spcBef>
                          <a:spcPts val="600"/>
                        </a:spcBef>
                        <a:spcAft>
                          <a:spcPts val="600"/>
                        </a:spcAft>
                      </a:pPr>
                      <a:r>
                        <a:rPr lang="en-US" sz="500">
                          <a:effectLst/>
                        </a:rPr>
                        <a:t>Legitimisation of ICT-AT training in education and supported employment settings.</a:t>
                      </a:r>
                      <a:endParaRPr lang="it-IT" sz="500">
                        <a:effectLst/>
                      </a:endParaRPr>
                    </a:p>
                    <a:p>
                      <a:pPr>
                        <a:lnSpc>
                          <a:spcPct val="115000"/>
                        </a:lnSpc>
                        <a:spcBef>
                          <a:spcPts val="600"/>
                        </a:spcBef>
                        <a:spcAft>
                          <a:spcPts val="600"/>
                        </a:spcAft>
                      </a:pPr>
                      <a:r>
                        <a:rPr lang="en-US" sz="500">
                          <a:effectLst/>
                        </a:rPr>
                        <a:t>Alliances with other stakeholder organisations at European, national, regional and local level. </a:t>
                      </a:r>
                      <a:endParaRPr lang="it-IT" sz="500">
                        <a:effectLst/>
                      </a:endParaRPr>
                    </a:p>
                    <a:p>
                      <a:pPr>
                        <a:lnSpc>
                          <a:spcPct val="115000"/>
                        </a:lnSpc>
                        <a:spcBef>
                          <a:spcPts val="600"/>
                        </a:spcBef>
                        <a:spcAft>
                          <a:spcPts val="600"/>
                        </a:spcAft>
                      </a:pPr>
                      <a:r>
                        <a:rPr lang="en-US" sz="500">
                          <a:effectLst/>
                        </a:rPr>
                        <a:t>Structural collaboration with disabled people’s organisations.</a:t>
                      </a:r>
                      <a:endParaRPr lang="it-IT" sz="500">
                        <a:effectLst/>
                      </a:endParaRPr>
                    </a:p>
                    <a:p>
                      <a:pPr>
                        <a:lnSpc>
                          <a:spcPct val="115000"/>
                        </a:lnSpc>
                        <a:spcBef>
                          <a:spcPts val="600"/>
                        </a:spcBef>
                        <a:spcAft>
                          <a:spcPts val="600"/>
                        </a:spcAft>
                      </a:pPr>
                      <a:r>
                        <a:rPr lang="en-US" sz="500">
                          <a:effectLst/>
                        </a:rPr>
                        <a:t>Supportive governments, at all levels, particular national government  and at a regional level, to help mainstream ICT-AT aided participation of people with disabilities in all realms of life and to develop appropriate strategies, implementation plans and monitoring tools.</a:t>
                      </a:r>
                      <a:endParaRPr lang="it-IT" sz="500">
                        <a:effectLst/>
                      </a:endParaRPr>
                    </a:p>
                    <a:p>
                      <a:pPr>
                        <a:lnSpc>
                          <a:spcPct val="115000"/>
                        </a:lnSpc>
                        <a:spcBef>
                          <a:spcPts val="600"/>
                        </a:spcBef>
                        <a:spcAft>
                          <a:spcPts val="600"/>
                        </a:spcAft>
                      </a:pPr>
                      <a:r>
                        <a:rPr lang="en-US" sz="500">
                          <a:effectLst/>
                        </a:rPr>
                        <a:t>Advocacy for more appropriate funding schemes for Assistive Technology.  </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People with disabilities should be actively involved in all decisions regarding them. A core aim of technology adoption should be independence and allowing people to have choice.</a:t>
                      </a:r>
                      <a:endParaRPr lang="it-IT" sz="500">
                        <a:effectLst/>
                      </a:endParaRPr>
                    </a:p>
                    <a:p>
                      <a:pPr>
                        <a:lnSpc>
                          <a:spcPct val="115000"/>
                        </a:lnSpc>
                        <a:spcBef>
                          <a:spcPts val="600"/>
                        </a:spcBef>
                        <a:spcAft>
                          <a:spcPts val="600"/>
                        </a:spcAft>
                      </a:pPr>
                      <a:r>
                        <a:rPr lang="en-US" sz="500">
                          <a:effectLst/>
                        </a:rPr>
                        <a:t>A comprehensive strategy to bridge the digital divide is needed for all countries and for all administrative levels, taking into account and combatting the different barriers, and investing in the empowerment of people. </a:t>
                      </a:r>
                      <a:endParaRPr lang="it-IT" sz="500">
                        <a:effectLst/>
                      </a:endParaRPr>
                    </a:p>
                    <a:p>
                      <a:pPr>
                        <a:lnSpc>
                          <a:spcPct val="115000"/>
                        </a:lnSpc>
                        <a:spcBef>
                          <a:spcPts val="600"/>
                        </a:spcBef>
                        <a:spcAft>
                          <a:spcPts val="600"/>
                        </a:spcAft>
                      </a:pPr>
                      <a:r>
                        <a:rPr lang="en-US" sz="500">
                          <a:effectLst/>
                        </a:rPr>
                        <a:t>The strategies should involve organisations with a different focus: policy, education, welfare, employment, technology, research, digital economy, advocacy.  </a:t>
                      </a:r>
                      <a:endParaRPr lang="it-IT" sz="500">
                        <a:effectLst/>
                      </a:endParaRPr>
                    </a:p>
                    <a:p>
                      <a:pPr>
                        <a:lnSpc>
                          <a:spcPct val="115000"/>
                        </a:lnSpc>
                        <a:spcBef>
                          <a:spcPts val="600"/>
                        </a:spcBef>
                        <a:spcAft>
                          <a:spcPts val="600"/>
                        </a:spcAft>
                      </a:pPr>
                      <a:r>
                        <a:rPr lang="en-US" sz="500">
                          <a:effectLst/>
                        </a:rPr>
                        <a:t>Governing bodies (e.g. Ministries of Education, Ministries of Telecommunication, etc.)  and local administrators should take the lead and coordinate appropriate action plans, allowing different actors to integrate their contributions to the strategies. </a:t>
                      </a:r>
                      <a:endParaRPr lang="it-IT" sz="500">
                        <a:effectLst/>
                      </a:endParaRPr>
                    </a:p>
                    <a:p>
                      <a:pPr>
                        <a:lnSpc>
                          <a:spcPct val="115000"/>
                        </a:lnSpc>
                        <a:spcBef>
                          <a:spcPts val="600"/>
                        </a:spcBef>
                        <a:spcAft>
                          <a:spcPts val="600"/>
                        </a:spcAft>
                      </a:pPr>
                      <a:r>
                        <a:rPr lang="en-US" sz="500">
                          <a:effectLst/>
                        </a:rPr>
                        <a:t>Priority should be given to employment as paid and meaningful employment will increase people’s wider inclusion in society. </a:t>
                      </a:r>
                      <a:endParaRPr lang="it-IT" sz="500">
                        <a:solidFill>
                          <a:srgbClr val="000000"/>
                        </a:solidFill>
                        <a:effectLst/>
                        <a:latin typeface="Calibri"/>
                        <a:ea typeface="Calibri"/>
                      </a:endParaRPr>
                    </a:p>
                  </a:txBody>
                  <a:tcPr marL="33399" marR="33399" marT="0" marB="0"/>
                </a:tc>
              </a:tr>
              <a:tr h="540491">
                <a:tc>
                  <a:txBody>
                    <a:bodyPr/>
                    <a:lstStyle/>
                    <a:p>
                      <a:pPr>
                        <a:lnSpc>
                          <a:spcPct val="115000"/>
                        </a:lnSpc>
                        <a:spcBef>
                          <a:spcPts val="600"/>
                        </a:spcBef>
                        <a:spcAft>
                          <a:spcPts val="600"/>
                        </a:spcAft>
                      </a:pPr>
                      <a:r>
                        <a:rPr lang="it-IT" sz="500">
                          <a:effectLst/>
                        </a:rPr>
                        <a:t>Consolidation</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a:effectLst/>
                        </a:rPr>
                        <a:t>Ongoing alignment of policies with changing global social, technological and educational scenarios. </a:t>
                      </a:r>
                      <a:endParaRPr lang="it-IT" sz="50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dirty="0">
                          <a:effectLst/>
                        </a:rPr>
                        <a:t>Ongoing monitoring of the impact of technological development on the digital divide and the inclusive society. </a:t>
                      </a:r>
                      <a:endParaRPr lang="it-IT" sz="500" dirty="0">
                        <a:solidFill>
                          <a:srgbClr val="000000"/>
                        </a:solidFill>
                        <a:effectLst/>
                        <a:latin typeface="Calibri"/>
                        <a:ea typeface="Calibri"/>
                      </a:endParaRPr>
                    </a:p>
                  </a:txBody>
                  <a:tcPr marL="33399" marR="33399" marT="0" marB="0"/>
                </a:tc>
                <a:tc>
                  <a:txBody>
                    <a:bodyPr/>
                    <a:lstStyle/>
                    <a:p>
                      <a:pPr>
                        <a:lnSpc>
                          <a:spcPct val="115000"/>
                        </a:lnSpc>
                        <a:spcBef>
                          <a:spcPts val="600"/>
                        </a:spcBef>
                        <a:spcAft>
                          <a:spcPts val="600"/>
                        </a:spcAft>
                      </a:pPr>
                      <a:r>
                        <a:rPr lang="en-US" sz="500" dirty="0">
                          <a:effectLst/>
                        </a:rPr>
                        <a:t>Inclusiveness should be the touchstone for all policies and inspire all policy assessment frameworks. </a:t>
                      </a:r>
                      <a:endParaRPr lang="it-IT" sz="500" dirty="0">
                        <a:solidFill>
                          <a:srgbClr val="000000"/>
                        </a:solidFill>
                        <a:effectLst/>
                        <a:latin typeface="Calibri"/>
                        <a:ea typeface="Calibri"/>
                      </a:endParaRPr>
                    </a:p>
                  </a:txBody>
                  <a:tcPr marL="33399" marR="33399" marT="0" marB="0"/>
                </a:tc>
              </a:tr>
            </a:tbl>
          </a:graphicData>
        </a:graphic>
      </p:graphicFrame>
    </p:spTree>
    <p:extLst>
      <p:ext uri="{BB962C8B-B14F-4D97-AF65-F5344CB8AC3E}">
        <p14:creationId xmlns:p14="http://schemas.microsoft.com/office/powerpoint/2010/main" val="3020834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dirty="0" smtClean="0"/>
              <a:t>Easy to </a:t>
            </a:r>
            <a:r>
              <a:rPr lang="it-IT" dirty="0" err="1" smtClean="0"/>
              <a:t>understand</a:t>
            </a:r>
            <a:r>
              <a:rPr lang="it-IT" dirty="0" smtClean="0"/>
              <a:t> </a:t>
            </a:r>
            <a:br>
              <a:rPr lang="it-IT" dirty="0" smtClean="0"/>
            </a:br>
            <a:r>
              <a:rPr lang="it-IT" dirty="0" err="1" smtClean="0"/>
              <a:t>Summary</a:t>
            </a:r>
            <a:endParaRPr lang="it-IT"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2973" y="3619320"/>
            <a:ext cx="4298053" cy="48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525" y="3184525"/>
            <a:ext cx="429736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4943378" y="2512397"/>
            <a:ext cx="3577770" cy="677108"/>
          </a:xfrm>
          <a:prstGeom prst="rect">
            <a:avLst/>
          </a:prstGeom>
          <a:noFill/>
        </p:spPr>
        <p:txBody>
          <a:bodyPr wrap="square" rtlCol="0">
            <a:spAutoFit/>
          </a:bodyPr>
          <a:lstStyle/>
          <a:p>
            <a:r>
              <a:rPr lang="it-IT" sz="2000" dirty="0" smtClean="0"/>
              <a:t>Always </a:t>
            </a:r>
            <a:r>
              <a:rPr lang="it-IT" sz="2000" dirty="0" err="1" smtClean="0"/>
              <a:t>keep</a:t>
            </a:r>
            <a:r>
              <a:rPr lang="it-IT" sz="2000" dirty="0" smtClean="0"/>
              <a:t> the </a:t>
            </a:r>
            <a:r>
              <a:rPr lang="it-IT" sz="2000" dirty="0" err="1" smtClean="0"/>
              <a:t>wider</a:t>
            </a:r>
            <a:r>
              <a:rPr lang="it-IT" sz="2000" dirty="0" smtClean="0"/>
              <a:t> </a:t>
            </a:r>
            <a:r>
              <a:rPr lang="it-IT" sz="2000" dirty="0" err="1" smtClean="0"/>
              <a:t>picture</a:t>
            </a:r>
            <a:r>
              <a:rPr lang="it-IT" sz="2000" dirty="0" smtClean="0"/>
              <a:t>.</a:t>
            </a:r>
          </a:p>
          <a:p>
            <a:endParaRPr lang="it-IT" dirty="0"/>
          </a:p>
        </p:txBody>
      </p:sp>
      <p:pic>
        <p:nvPicPr>
          <p:cNvPr id="16390" name="Picture 6" title="Picture of 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002" y="158950"/>
            <a:ext cx="3889469" cy="22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title="Picture of woman in fron of the sea"/>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3561" y="3155270"/>
            <a:ext cx="3744416" cy="249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323528" y="5805264"/>
            <a:ext cx="3912096" cy="677108"/>
          </a:xfrm>
          <a:prstGeom prst="rect">
            <a:avLst/>
          </a:prstGeom>
        </p:spPr>
        <p:txBody>
          <a:bodyPr wrap="square">
            <a:spAutoFit/>
          </a:bodyPr>
          <a:lstStyle/>
          <a:p>
            <a:r>
              <a:rPr lang="en-US" sz="2000" dirty="0" smtClean="0"/>
              <a:t>My work is important!</a:t>
            </a:r>
            <a:endParaRPr lang="en-US" sz="2000" dirty="0"/>
          </a:p>
          <a:p>
            <a:endParaRPr lang="en-US" dirty="0"/>
          </a:p>
        </p:txBody>
      </p:sp>
      <p:sp>
        <p:nvSpPr>
          <p:cNvPr id="7" name="Rettangolo 6"/>
          <p:cNvSpPr/>
          <p:nvPr/>
        </p:nvSpPr>
        <p:spPr>
          <a:xfrm>
            <a:off x="4605419" y="5912426"/>
            <a:ext cx="4488008" cy="707886"/>
          </a:xfrm>
          <a:prstGeom prst="rect">
            <a:avLst/>
          </a:prstGeom>
        </p:spPr>
        <p:txBody>
          <a:bodyPr wrap="square">
            <a:spAutoFit/>
          </a:bodyPr>
          <a:lstStyle/>
          <a:p>
            <a:r>
              <a:rPr lang="en-US" sz="2000" dirty="0"/>
              <a:t>The importance of having a </a:t>
            </a:r>
            <a:endParaRPr lang="en-US" sz="2000" dirty="0" smtClean="0"/>
          </a:p>
          <a:p>
            <a:r>
              <a:rPr lang="en-US" sz="2000" dirty="0" smtClean="0"/>
              <a:t>framework </a:t>
            </a:r>
            <a:r>
              <a:rPr lang="en-US" sz="2000" dirty="0"/>
              <a:t>for action</a:t>
            </a:r>
          </a:p>
        </p:txBody>
      </p:sp>
      <p:pic>
        <p:nvPicPr>
          <p:cNvPr id="16394" name="Picture 10" title="Picture of fishing construction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16016" y="3368456"/>
            <a:ext cx="3578331" cy="2543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273561" y="1772816"/>
            <a:ext cx="3889229" cy="954107"/>
          </a:xfrm>
          <a:prstGeom prst="rect">
            <a:avLst/>
          </a:prstGeom>
          <a:noFill/>
        </p:spPr>
        <p:txBody>
          <a:bodyPr wrap="square" rtlCol="0">
            <a:spAutoFit/>
          </a:bodyPr>
          <a:lstStyle/>
          <a:p>
            <a:r>
              <a:rPr lang="it-IT" sz="2800" b="1" dirty="0" err="1" smtClean="0"/>
              <a:t>Ireland</a:t>
            </a:r>
            <a:r>
              <a:rPr lang="it-IT" sz="2800" b="1" dirty="0" smtClean="0"/>
              <a:t> </a:t>
            </a:r>
            <a:r>
              <a:rPr lang="it-IT" sz="2800" b="1" dirty="0" err="1" smtClean="0"/>
              <a:t>is</a:t>
            </a:r>
            <a:r>
              <a:rPr lang="it-IT" sz="2800" b="1" dirty="0" smtClean="0"/>
              <a:t> </a:t>
            </a:r>
            <a:r>
              <a:rPr lang="it-IT" sz="2800" b="1" dirty="0" err="1" smtClean="0"/>
              <a:t>surrounded</a:t>
            </a:r>
            <a:r>
              <a:rPr lang="it-IT" sz="2800" b="1" dirty="0" smtClean="0"/>
              <a:t> by </a:t>
            </a:r>
            <a:r>
              <a:rPr lang="it-IT" sz="2800" b="1" dirty="0" err="1" smtClean="0"/>
              <a:t>sea</a:t>
            </a:r>
            <a:endParaRPr lang="it-IT" sz="2800" b="1" dirty="0"/>
          </a:p>
        </p:txBody>
      </p:sp>
    </p:spTree>
    <p:extLst>
      <p:ext uri="{BB962C8B-B14F-4D97-AF65-F5344CB8AC3E}">
        <p14:creationId xmlns:p14="http://schemas.microsoft.com/office/powerpoint/2010/main" val="21885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mtClean="0"/>
              <a:t>There is a big fish out there</a:t>
            </a:r>
            <a:br>
              <a:rPr lang="it-IT" smtClean="0"/>
            </a:br>
            <a:r>
              <a:rPr lang="it-IT" smtClean="0"/>
              <a:t>and it is called: «digital inclusion»</a:t>
            </a:r>
            <a:br>
              <a:rPr lang="it-IT" smtClean="0"/>
            </a:br>
            <a:r>
              <a:rPr lang="it-IT" smtClean="0"/>
              <a:t> </a:t>
            </a:r>
            <a:endParaRPr lang="it-IT" dirty="0"/>
          </a:p>
        </p:txBody>
      </p:sp>
      <p:pic>
        <p:nvPicPr>
          <p:cNvPr id="18434" name="Picture 2" title="Fisherman throwing a net in the sea"/>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1619680" y="1326680"/>
            <a:ext cx="5976656" cy="4480252"/>
          </a:xfrm>
        </p:spPr>
      </p:pic>
      <p:sp>
        <p:nvSpPr>
          <p:cNvPr id="6" name="Titolo 1"/>
          <p:cNvSpPr txBox="1">
            <a:spLocks/>
          </p:cNvSpPr>
          <p:nvPr/>
        </p:nvSpPr>
        <p:spPr>
          <a:xfrm>
            <a:off x="323528" y="5517232"/>
            <a:ext cx="84969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dirty="0"/>
          </a:p>
        </p:txBody>
      </p:sp>
      <p:sp>
        <p:nvSpPr>
          <p:cNvPr id="4" name="CasellaDiTesto 3"/>
          <p:cNvSpPr txBox="1"/>
          <p:nvPr/>
        </p:nvSpPr>
        <p:spPr>
          <a:xfrm>
            <a:off x="1331640" y="5852625"/>
            <a:ext cx="7272808" cy="830997"/>
          </a:xfrm>
          <a:prstGeom prst="rect">
            <a:avLst/>
          </a:prstGeom>
          <a:noFill/>
        </p:spPr>
        <p:txBody>
          <a:bodyPr wrap="square" rtlCol="0">
            <a:spAutoFit/>
          </a:bodyPr>
          <a:lstStyle/>
          <a:p>
            <a:r>
              <a:rPr lang="it-IT" sz="4800" dirty="0" err="1" smtClean="0"/>
              <a:t>Let’s</a:t>
            </a:r>
            <a:r>
              <a:rPr lang="it-IT" sz="4800" dirty="0" smtClean="0"/>
              <a:t> </a:t>
            </a:r>
            <a:r>
              <a:rPr lang="it-IT" sz="4800" dirty="0" err="1" smtClean="0"/>
              <a:t>get</a:t>
            </a:r>
            <a:r>
              <a:rPr lang="it-IT" sz="4800" dirty="0" smtClean="0"/>
              <a:t> out and catch </a:t>
            </a:r>
            <a:r>
              <a:rPr lang="it-IT" sz="4800" dirty="0" err="1" smtClean="0"/>
              <a:t>it!</a:t>
            </a:r>
            <a:endParaRPr lang="it-IT" sz="4800" dirty="0"/>
          </a:p>
        </p:txBody>
      </p:sp>
    </p:spTree>
    <p:extLst>
      <p:ext uri="{BB962C8B-B14F-4D97-AF65-F5344CB8AC3E}">
        <p14:creationId xmlns:p14="http://schemas.microsoft.com/office/powerpoint/2010/main" val="422146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19618" y="836712"/>
            <a:ext cx="5332502" cy="1296144"/>
          </a:xfrm>
        </p:spPr>
        <p:txBody>
          <a:bodyPr>
            <a:noAutofit/>
          </a:bodyPr>
          <a:lstStyle/>
          <a:p>
            <a:pPr algn="l"/>
            <a:r>
              <a:rPr lang="it-IT" sz="3600" dirty="0" smtClean="0"/>
              <a:t>Evert-Jan Hoogerwerf</a:t>
            </a:r>
            <a:br>
              <a:rPr lang="it-IT" sz="3600" dirty="0" smtClean="0"/>
            </a:br>
            <a:r>
              <a:rPr lang="it-IT" dirty="0" err="1" smtClean="0"/>
              <a:t>Affiliations</a:t>
            </a:r>
            <a:endParaRPr lang="it-IT" dirty="0"/>
          </a:p>
        </p:txBody>
      </p:sp>
      <p:sp>
        <p:nvSpPr>
          <p:cNvPr id="3" name="Segnaposto contenuto 2"/>
          <p:cNvSpPr>
            <a:spLocks noGrp="1"/>
          </p:cNvSpPr>
          <p:nvPr>
            <p:ph idx="1"/>
          </p:nvPr>
        </p:nvSpPr>
        <p:spPr>
          <a:xfrm>
            <a:off x="2077848" y="2639977"/>
            <a:ext cx="6641306" cy="1540768"/>
          </a:xfrm>
        </p:spPr>
        <p:txBody>
          <a:bodyPr>
            <a:noAutofit/>
          </a:bodyPr>
          <a:lstStyle/>
          <a:p>
            <a:pPr marL="0" indent="0">
              <a:buNone/>
            </a:pPr>
            <a:r>
              <a:rPr lang="it-IT" sz="2400" dirty="0" smtClean="0"/>
              <a:t>Head of Sector </a:t>
            </a:r>
            <a:r>
              <a:rPr lang="it-IT" sz="2400" dirty="0" err="1" smtClean="0"/>
              <a:t>Projects</a:t>
            </a:r>
            <a:r>
              <a:rPr lang="it-IT" sz="2400" dirty="0" smtClean="0"/>
              <a:t> &amp;</a:t>
            </a:r>
            <a:r>
              <a:rPr lang="it-IT" sz="2400" dirty="0" err="1" smtClean="0"/>
              <a:t>Innovation</a:t>
            </a:r>
            <a:endParaRPr lang="it-IT" sz="2400" b="1" dirty="0" smtClean="0">
              <a:latin typeface="+mj-lt"/>
            </a:endParaRPr>
          </a:p>
          <a:p>
            <a:pPr marL="0" indent="0">
              <a:buNone/>
            </a:pPr>
            <a:r>
              <a:rPr lang="it-IT" sz="2000" b="1" dirty="0" smtClean="0">
                <a:latin typeface="+mj-lt"/>
              </a:rPr>
              <a:t>AIAS BOLOGNA </a:t>
            </a:r>
            <a:r>
              <a:rPr lang="it-IT" sz="2000" b="1" dirty="0" err="1" smtClean="0">
                <a:latin typeface="+mj-lt"/>
              </a:rPr>
              <a:t>Onlus</a:t>
            </a:r>
            <a:r>
              <a:rPr lang="it-IT" sz="2000" b="1" dirty="0" smtClean="0">
                <a:latin typeface="+mj-lt"/>
              </a:rPr>
              <a:t> </a:t>
            </a:r>
          </a:p>
          <a:p>
            <a:pPr marL="0" indent="0">
              <a:buNone/>
            </a:pPr>
            <a:r>
              <a:rPr lang="it-IT" altLang="it-IT" sz="2000" dirty="0" smtClean="0">
                <a:effectLst>
                  <a:outerShdw blurRad="38100" dist="38100" dir="2700000" algn="tl">
                    <a:srgbClr val="C0C0C0"/>
                  </a:outerShdw>
                </a:effectLst>
                <a:latin typeface="+mj-lt"/>
                <a:cs typeface="Times New Roman" pitchFamily="18" charset="0"/>
              </a:rPr>
              <a:t>Emilia </a:t>
            </a:r>
            <a:r>
              <a:rPr lang="it-IT" altLang="it-IT" sz="2000" dirty="0" err="1">
                <a:effectLst>
                  <a:outerShdw blurRad="38100" dist="38100" dir="2700000" algn="tl">
                    <a:srgbClr val="C0C0C0"/>
                  </a:outerShdw>
                </a:effectLst>
                <a:latin typeface="+mj-lt"/>
                <a:cs typeface="Times New Roman" pitchFamily="18" charset="0"/>
              </a:rPr>
              <a:t>Romagna’s</a:t>
            </a:r>
            <a:r>
              <a:rPr lang="it-IT" altLang="it-IT" sz="2000" dirty="0">
                <a:effectLst>
                  <a:outerShdw blurRad="38100" dist="38100" dir="2700000" algn="tl">
                    <a:srgbClr val="C0C0C0"/>
                  </a:outerShdw>
                </a:effectLst>
                <a:latin typeface="+mj-lt"/>
                <a:cs typeface="Times New Roman" pitchFamily="18" charset="0"/>
              </a:rPr>
              <a:t> </a:t>
            </a:r>
            <a:r>
              <a:rPr lang="it-IT" altLang="it-IT" sz="2000" dirty="0" err="1">
                <a:effectLst>
                  <a:outerShdw blurRad="38100" dist="38100" dir="2700000" algn="tl">
                    <a:srgbClr val="C0C0C0"/>
                  </a:outerShdw>
                </a:effectLst>
                <a:latin typeface="+mj-lt"/>
                <a:cs typeface="Times New Roman" pitchFamily="18" charset="0"/>
              </a:rPr>
              <a:t>Regional</a:t>
            </a:r>
            <a:r>
              <a:rPr lang="it-IT" altLang="it-IT" sz="2000" dirty="0">
                <a:effectLst>
                  <a:outerShdw blurRad="38100" dist="38100" dir="2700000" algn="tl">
                    <a:srgbClr val="C0C0C0"/>
                  </a:outerShdw>
                </a:effectLst>
                <a:latin typeface="+mj-lt"/>
                <a:cs typeface="Times New Roman" pitchFamily="18" charset="0"/>
              </a:rPr>
              <a:t> Centre for </a:t>
            </a:r>
            <a:r>
              <a:rPr lang="it-IT" altLang="it-IT" sz="2000" dirty="0" err="1">
                <a:effectLst>
                  <a:outerShdw blurRad="38100" dist="38100" dir="2700000" algn="tl">
                    <a:srgbClr val="C0C0C0"/>
                  </a:outerShdw>
                </a:effectLst>
                <a:latin typeface="+mj-lt"/>
                <a:cs typeface="Times New Roman" pitchFamily="18" charset="0"/>
              </a:rPr>
              <a:t>Assistive</a:t>
            </a:r>
            <a:r>
              <a:rPr lang="it-IT" altLang="it-IT" sz="2000" dirty="0">
                <a:effectLst>
                  <a:outerShdw blurRad="38100" dist="38100" dir="2700000" algn="tl">
                    <a:srgbClr val="C0C0C0"/>
                  </a:outerShdw>
                </a:effectLst>
                <a:latin typeface="+mj-lt"/>
                <a:cs typeface="Times New Roman" pitchFamily="18" charset="0"/>
              </a:rPr>
              <a:t> </a:t>
            </a:r>
            <a:r>
              <a:rPr lang="it-IT" altLang="it-IT" sz="2000" dirty="0" smtClean="0">
                <a:effectLst>
                  <a:outerShdw blurRad="38100" dist="38100" dir="2700000" algn="tl">
                    <a:srgbClr val="C0C0C0"/>
                  </a:outerShdw>
                </a:effectLst>
                <a:latin typeface="+mj-lt"/>
                <a:cs typeface="Times New Roman" pitchFamily="18" charset="0"/>
              </a:rPr>
              <a:t>Technology</a:t>
            </a:r>
            <a:endParaRPr lang="it-IT" sz="2000" dirty="0" smtClean="0">
              <a:latin typeface="+mj-lt"/>
            </a:endParaRPr>
          </a:p>
          <a:p>
            <a:pPr marL="0" indent="0">
              <a:buNone/>
            </a:pPr>
            <a:r>
              <a:rPr lang="it-IT" sz="2000" dirty="0" err="1" smtClean="0">
                <a:latin typeface="+mj-lt"/>
              </a:rPr>
              <a:t>Independent</a:t>
            </a:r>
            <a:r>
              <a:rPr lang="it-IT" sz="2000" dirty="0" smtClean="0">
                <a:latin typeface="+mj-lt"/>
              </a:rPr>
              <a:t> </a:t>
            </a:r>
            <a:r>
              <a:rPr lang="it-IT" sz="2000" dirty="0" err="1" smtClean="0">
                <a:latin typeface="+mj-lt"/>
              </a:rPr>
              <a:t>Assistive</a:t>
            </a:r>
            <a:r>
              <a:rPr lang="it-IT" sz="2000" dirty="0" smtClean="0">
                <a:latin typeface="+mj-lt"/>
              </a:rPr>
              <a:t> </a:t>
            </a:r>
            <a:r>
              <a:rPr lang="it-IT" sz="2000" dirty="0" err="1" smtClean="0">
                <a:latin typeface="+mj-lt"/>
              </a:rPr>
              <a:t>Tecnology</a:t>
            </a:r>
            <a:r>
              <a:rPr lang="it-IT" sz="2000" dirty="0" smtClean="0">
                <a:latin typeface="+mj-lt"/>
              </a:rPr>
              <a:t> Centre in Bologna, </a:t>
            </a:r>
            <a:r>
              <a:rPr lang="it-IT" sz="2000" dirty="0" err="1" smtClean="0">
                <a:latin typeface="+mj-lt"/>
              </a:rPr>
              <a:t>Italy</a:t>
            </a:r>
            <a:endParaRPr lang="it-IT" sz="2000" dirty="0" smtClean="0">
              <a:latin typeface="+mj-lt"/>
            </a:endParaRPr>
          </a:p>
          <a:p>
            <a:pPr marL="0" indent="0">
              <a:buNone/>
            </a:pPr>
            <a:r>
              <a:rPr lang="it-IT" sz="2000" dirty="0" smtClean="0">
                <a:latin typeface="+mj-lt"/>
                <a:hlinkClick r:id="rId2"/>
              </a:rPr>
              <a:t>www.ausilioteca.org</a:t>
            </a:r>
            <a:r>
              <a:rPr lang="it-IT" sz="2000" dirty="0" smtClean="0">
                <a:latin typeface="+mj-lt"/>
              </a:rPr>
              <a:t>   Mail: hoogerwerf@ausilioteca.org</a:t>
            </a:r>
            <a:endParaRPr lang="it-IT" sz="2000" dirty="0">
              <a:latin typeface="+mj-lt"/>
            </a:endParaRPr>
          </a:p>
        </p:txBody>
      </p:sp>
      <p:pic>
        <p:nvPicPr>
          <p:cNvPr id="8" name="Immagine 7" title="logo aias bologna "/>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6893" y="2906305"/>
            <a:ext cx="1526495" cy="1008112"/>
          </a:xfrm>
          <a:prstGeom prst="rect">
            <a:avLst/>
          </a:prstGeom>
        </p:spPr>
      </p:pic>
      <p:pic>
        <p:nvPicPr>
          <p:cNvPr id="9" name="Immagine 8" title="logo aaate"/>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56552" y="4988396"/>
            <a:ext cx="1902274" cy="1484784"/>
          </a:xfrm>
          <a:prstGeom prst="rect">
            <a:avLst/>
          </a:prstGeom>
        </p:spPr>
      </p:pic>
      <p:sp>
        <p:nvSpPr>
          <p:cNvPr id="12" name="Rettangolo 11"/>
          <p:cNvSpPr/>
          <p:nvPr/>
        </p:nvSpPr>
        <p:spPr>
          <a:xfrm>
            <a:off x="2154744" y="4725144"/>
            <a:ext cx="6336704" cy="1923604"/>
          </a:xfrm>
          <a:prstGeom prst="rect">
            <a:avLst/>
          </a:prstGeom>
        </p:spPr>
        <p:txBody>
          <a:bodyPr wrap="square">
            <a:spAutoFit/>
          </a:bodyPr>
          <a:lstStyle/>
          <a:p>
            <a:r>
              <a:rPr lang="sv-SE" sz="2400" dirty="0" smtClean="0"/>
              <a:t>Past President and project manager</a:t>
            </a:r>
          </a:p>
          <a:p>
            <a:r>
              <a:rPr lang="sv-SE" sz="1900" b="1" dirty="0" smtClean="0"/>
              <a:t>ASSOCIATION FOR THE ADVANCEMENT OF ASSISTIVE TECHNOLOGY IN EUROPE</a:t>
            </a:r>
          </a:p>
          <a:p>
            <a:r>
              <a:rPr lang="sv-SE" sz="1900" dirty="0" smtClean="0"/>
              <a:t>Sector organisation </a:t>
            </a:r>
          </a:p>
          <a:p>
            <a:r>
              <a:rPr lang="sv-SE" sz="1900" dirty="0"/>
              <a:t>Members in 24 countries. Office: Linz Austria</a:t>
            </a:r>
            <a:endParaRPr lang="sv-SE" sz="1900" dirty="0">
              <a:hlinkClick r:id="rId5"/>
            </a:endParaRPr>
          </a:p>
          <a:p>
            <a:r>
              <a:rPr lang="sv-SE" sz="1900" dirty="0" smtClean="0">
                <a:hlinkClick r:id="rId6"/>
              </a:rPr>
              <a:t>www.aaate.net</a:t>
            </a:r>
            <a:r>
              <a:rPr lang="sv-SE" sz="1900" dirty="0" smtClean="0"/>
              <a:t>   Mail: hoogerwerf@aaate.net</a:t>
            </a:r>
            <a:endParaRPr lang="it-IT" sz="1900" dirty="0"/>
          </a:p>
        </p:txBody>
      </p:sp>
      <p:pic>
        <p:nvPicPr>
          <p:cNvPr id="6" name="Immagine 5"/>
          <p:cNvPicPr>
            <a:picLocks noChangeAspect="1"/>
          </p:cNvPicPr>
          <p:nvPr/>
        </p:nvPicPr>
        <p:blipFill>
          <a:blip r:embed="rId7"/>
          <a:stretch>
            <a:fillRect/>
          </a:stretch>
        </p:blipFill>
        <p:spPr>
          <a:xfrm>
            <a:off x="263635" y="3955865"/>
            <a:ext cx="1727991" cy="927453"/>
          </a:xfrm>
          <a:prstGeom prst="rect">
            <a:avLst/>
          </a:prstGeom>
        </p:spPr>
      </p:pic>
    </p:spTree>
    <p:extLst>
      <p:ext uri="{BB962C8B-B14F-4D97-AF65-F5344CB8AC3E}">
        <p14:creationId xmlns:p14="http://schemas.microsoft.com/office/powerpoint/2010/main" val="3576156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75856" y="332656"/>
            <a:ext cx="5987008" cy="2376264"/>
          </a:xfrm>
        </p:spPr>
        <p:txBody>
          <a:bodyPr>
            <a:normAutofit fontScale="77500" lnSpcReduction="20000"/>
          </a:bodyPr>
          <a:lstStyle/>
          <a:p>
            <a:pPr marL="0" indent="0" algn="ctr">
              <a:buNone/>
            </a:pPr>
            <a:r>
              <a:rPr lang="it-IT" sz="12800" dirty="0" err="1"/>
              <a:t>Thank</a:t>
            </a:r>
            <a:r>
              <a:rPr lang="it-IT" sz="12800" dirty="0"/>
              <a:t> </a:t>
            </a:r>
            <a:r>
              <a:rPr lang="it-IT" sz="12800" dirty="0" err="1" smtClean="0"/>
              <a:t>you</a:t>
            </a:r>
            <a:r>
              <a:rPr lang="it-IT" sz="12800" dirty="0" smtClean="0"/>
              <a:t>!</a:t>
            </a:r>
          </a:p>
          <a:p>
            <a:pPr marL="0" indent="0" algn="ctr">
              <a:buNone/>
            </a:pPr>
            <a:endParaRPr lang="it-IT" sz="2300" dirty="0" smtClean="0"/>
          </a:p>
          <a:p>
            <a:pPr marL="0" indent="0" algn="ctr">
              <a:buNone/>
            </a:pPr>
            <a:r>
              <a:rPr lang="it-IT" sz="4600" dirty="0" smtClean="0">
                <a:hlinkClick r:id="rId2"/>
              </a:rPr>
              <a:t>hoogerwerf@ausilioteca.org</a:t>
            </a:r>
            <a:endParaRPr lang="it-IT" sz="4600" dirty="0" smtClean="0"/>
          </a:p>
          <a:p>
            <a:pPr marL="0" indent="0" algn="ctr">
              <a:buNone/>
            </a:pPr>
            <a:endParaRPr lang="it-IT" sz="6000" dirty="0" smtClean="0">
              <a:hlinkClick r:id="rId3"/>
            </a:endParaRPr>
          </a:p>
          <a:p>
            <a:pPr marL="0" indent="0" algn="ctr">
              <a:buNone/>
            </a:pPr>
            <a:endParaRPr lang="it-IT" sz="6000" dirty="0"/>
          </a:p>
        </p:txBody>
      </p:sp>
      <p:sp>
        <p:nvSpPr>
          <p:cNvPr id="4" name="CasellaDiTesto 3"/>
          <p:cNvSpPr txBox="1"/>
          <p:nvPr/>
        </p:nvSpPr>
        <p:spPr>
          <a:xfrm>
            <a:off x="168472" y="2940413"/>
            <a:ext cx="8796015" cy="369332"/>
          </a:xfrm>
          <a:prstGeom prst="rect">
            <a:avLst/>
          </a:prstGeom>
          <a:solidFill>
            <a:srgbClr val="00B0F0"/>
          </a:solidFill>
        </p:spPr>
        <p:txBody>
          <a:bodyPr wrap="square" rtlCol="0">
            <a:spAutoFit/>
          </a:bodyPr>
          <a:lstStyle/>
          <a:p>
            <a:r>
              <a:rPr lang="it-IT" dirty="0" err="1" smtClean="0"/>
              <a:t>Main</a:t>
            </a:r>
            <a:r>
              <a:rPr lang="it-IT" dirty="0" smtClean="0"/>
              <a:t> </a:t>
            </a:r>
            <a:r>
              <a:rPr lang="it-IT" dirty="0" err="1" smtClean="0"/>
              <a:t>reference</a:t>
            </a:r>
            <a:r>
              <a:rPr lang="it-IT" dirty="0" smtClean="0"/>
              <a:t>: Hoogerwerf et. al. (2016). Digital </a:t>
            </a:r>
            <a:r>
              <a:rPr lang="it-IT" dirty="0" err="1" smtClean="0"/>
              <a:t>inclusion</a:t>
            </a:r>
            <a:r>
              <a:rPr lang="it-IT" dirty="0" smtClean="0"/>
              <a:t>. A </a:t>
            </a:r>
            <a:r>
              <a:rPr lang="it-IT" dirty="0" err="1" smtClean="0"/>
              <a:t>white</a:t>
            </a:r>
            <a:r>
              <a:rPr lang="it-IT" dirty="0" smtClean="0"/>
              <a:t> </a:t>
            </a:r>
            <a:r>
              <a:rPr lang="it-IT" dirty="0" err="1" smtClean="0"/>
              <a:t>paper</a:t>
            </a:r>
            <a:r>
              <a:rPr lang="it-IT" dirty="0" smtClean="0"/>
              <a:t>. </a:t>
            </a:r>
            <a:r>
              <a:rPr lang="it-IT" dirty="0" smtClean="0">
                <a:hlinkClick r:id="rId3"/>
              </a:rPr>
              <a:t>www.entelis.net</a:t>
            </a:r>
            <a:endParaRPr lang="it-IT" dirty="0"/>
          </a:p>
        </p:txBody>
      </p:sp>
      <p:pic>
        <p:nvPicPr>
          <p:cNvPr id="19460" name="Picture 4" title="Hoogerwerf in his garden "/>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73" y="260648"/>
            <a:ext cx="3262612"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98832" y="3429000"/>
            <a:ext cx="1080120" cy="369332"/>
          </a:xfrm>
          <a:prstGeom prst="rect">
            <a:avLst/>
          </a:prstGeom>
          <a:solidFill>
            <a:srgbClr val="00B050"/>
          </a:solidFill>
        </p:spPr>
        <p:txBody>
          <a:bodyPr wrap="square" rtlCol="0">
            <a:spAutoFit/>
          </a:bodyPr>
          <a:lstStyle/>
          <a:p>
            <a:r>
              <a:rPr lang="it-IT" dirty="0" err="1" smtClean="0"/>
              <a:t>Pictures</a:t>
            </a:r>
            <a:r>
              <a:rPr lang="it-IT" dirty="0" smtClean="0"/>
              <a:t>  </a:t>
            </a:r>
            <a:endParaRPr lang="it-IT"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952" y="3429000"/>
            <a:ext cx="6985536"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6912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9" name="Segnaposto contenuto 8"/>
          <p:cNvPicPr>
            <a:picLocks noGrp="1" noChangeAspect="1"/>
          </p:cNvPicPr>
          <p:nvPr>
            <p:ph idx="1"/>
          </p:nvPr>
        </p:nvPicPr>
        <p:blipFill rotWithShape="1">
          <a:blip r:embed="rId2"/>
          <a:srcRect l="3339" t="81772" r="6405" b="5500"/>
          <a:stretch/>
        </p:blipFill>
        <p:spPr>
          <a:xfrm>
            <a:off x="151949" y="5301208"/>
            <a:ext cx="8935832" cy="1008112"/>
          </a:xfrm>
          <a:prstGeom prst="rect">
            <a:avLst/>
          </a:prstGeom>
        </p:spPr>
      </p:pic>
      <p:pic>
        <p:nvPicPr>
          <p:cNvPr id="20482" name="Picture 2" title="Lego workers making a whole in a wall"/>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9" y="27"/>
            <a:ext cx="9223416" cy="465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78832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Digital </a:t>
            </a:r>
            <a:r>
              <a:rPr lang="it-IT" dirty="0" err="1" smtClean="0"/>
              <a:t>inclusion</a:t>
            </a:r>
            <a:r>
              <a:rPr lang="it-IT" dirty="0" smtClean="0"/>
              <a:t/>
            </a:r>
            <a:br>
              <a:rPr lang="it-IT" dirty="0" smtClean="0"/>
            </a:br>
            <a:r>
              <a:rPr lang="it-IT" dirty="0" err="1" smtClean="0"/>
              <a:t>Bridging</a:t>
            </a:r>
            <a:r>
              <a:rPr lang="it-IT" dirty="0" smtClean="0"/>
              <a:t> the </a:t>
            </a:r>
            <a:r>
              <a:rPr lang="it-IT" dirty="0" err="1" smtClean="0"/>
              <a:t>digital</a:t>
            </a:r>
            <a:r>
              <a:rPr lang="it-IT" dirty="0" smtClean="0"/>
              <a:t> divide</a:t>
            </a:r>
            <a:endParaRPr lang="it-IT" dirty="0"/>
          </a:p>
        </p:txBody>
      </p:sp>
      <p:pic>
        <p:nvPicPr>
          <p:cNvPr id="4" name="Segnaposto contenuto 3" title="bridge at Rotterdam"/>
          <p:cNvPicPr>
            <a:picLocks noGrp="1" noChangeAspect="1"/>
          </p:cNvPicPr>
          <p:nvPr>
            <p:ph idx="1"/>
          </p:nvPr>
        </p:nvPicPr>
        <p:blipFill>
          <a:blip r:embed="rId2"/>
          <a:stretch>
            <a:fillRect/>
          </a:stretch>
        </p:blipFill>
        <p:spPr>
          <a:xfrm>
            <a:off x="1015250" y="1432459"/>
            <a:ext cx="7031148" cy="4672784"/>
          </a:xfrm>
          <a:prstGeom prst="rect">
            <a:avLst/>
          </a:prstGeom>
        </p:spPr>
      </p:pic>
      <p:sp>
        <p:nvSpPr>
          <p:cNvPr id="5" name="Esplosione 1 4"/>
          <p:cNvSpPr/>
          <p:nvPr/>
        </p:nvSpPr>
        <p:spPr>
          <a:xfrm>
            <a:off x="107504" y="1628800"/>
            <a:ext cx="2160240" cy="237626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More </a:t>
            </a:r>
            <a:r>
              <a:rPr lang="it-IT" dirty="0" err="1" smtClean="0"/>
              <a:t>fulfilled</a:t>
            </a:r>
            <a:r>
              <a:rPr lang="it-IT" dirty="0" smtClean="0"/>
              <a:t> </a:t>
            </a:r>
            <a:r>
              <a:rPr lang="it-IT" dirty="0" err="1" smtClean="0"/>
              <a:t>lives</a:t>
            </a:r>
            <a:endParaRPr lang="it-IT" dirty="0"/>
          </a:p>
        </p:txBody>
      </p:sp>
      <p:sp>
        <p:nvSpPr>
          <p:cNvPr id="7" name="Esplosione 1 6"/>
          <p:cNvSpPr/>
          <p:nvPr/>
        </p:nvSpPr>
        <p:spPr>
          <a:xfrm>
            <a:off x="107504" y="4437112"/>
            <a:ext cx="1979712" cy="223224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More </a:t>
            </a:r>
            <a:r>
              <a:rPr lang="it-IT" dirty="0" err="1" smtClean="0"/>
              <a:t>freedom</a:t>
            </a:r>
            <a:r>
              <a:rPr lang="it-IT" dirty="0" smtClean="0"/>
              <a:t> and </a:t>
            </a:r>
            <a:r>
              <a:rPr lang="it-IT" dirty="0" err="1" smtClean="0"/>
              <a:t>choice</a:t>
            </a:r>
            <a:endParaRPr lang="it-IT" dirty="0"/>
          </a:p>
        </p:txBody>
      </p:sp>
      <p:sp>
        <p:nvSpPr>
          <p:cNvPr id="8" name="Esplosione 2 7"/>
          <p:cNvSpPr/>
          <p:nvPr/>
        </p:nvSpPr>
        <p:spPr>
          <a:xfrm>
            <a:off x="5580112" y="1372397"/>
            <a:ext cx="3563888" cy="23042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Access to </a:t>
            </a:r>
            <a:r>
              <a:rPr lang="it-IT" dirty="0" err="1" smtClean="0"/>
              <a:t>employment</a:t>
            </a:r>
            <a:r>
              <a:rPr lang="it-IT" dirty="0" smtClean="0"/>
              <a:t> and </a:t>
            </a:r>
            <a:r>
              <a:rPr lang="it-IT" dirty="0" err="1" smtClean="0"/>
              <a:t>education</a:t>
            </a:r>
            <a:endParaRPr lang="it-IT" dirty="0"/>
          </a:p>
        </p:txBody>
      </p:sp>
      <p:sp>
        <p:nvSpPr>
          <p:cNvPr id="9" name="Esplosione 1 8"/>
          <p:cNvSpPr/>
          <p:nvPr/>
        </p:nvSpPr>
        <p:spPr>
          <a:xfrm>
            <a:off x="7092280" y="5013176"/>
            <a:ext cx="1728192" cy="165618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Access to </a:t>
            </a:r>
            <a:r>
              <a:rPr lang="it-IT" dirty="0" err="1" smtClean="0"/>
              <a:t>rights</a:t>
            </a:r>
            <a:endParaRPr lang="it-IT" dirty="0"/>
          </a:p>
        </p:txBody>
      </p:sp>
      <p:sp>
        <p:nvSpPr>
          <p:cNvPr id="10" name="Esplosione 1 9"/>
          <p:cNvSpPr/>
          <p:nvPr/>
        </p:nvSpPr>
        <p:spPr>
          <a:xfrm>
            <a:off x="3036138" y="5247849"/>
            <a:ext cx="2976022" cy="1584176"/>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Wider</a:t>
            </a:r>
            <a:r>
              <a:rPr lang="it-IT" dirty="0" smtClean="0"/>
              <a:t> </a:t>
            </a:r>
            <a:r>
              <a:rPr lang="it-IT" dirty="0" err="1" smtClean="0"/>
              <a:t>participation</a:t>
            </a:r>
            <a:r>
              <a:rPr lang="it-IT" dirty="0" smtClean="0"/>
              <a:t> in society</a:t>
            </a:r>
            <a:endParaRPr lang="it-IT" dirty="0"/>
          </a:p>
        </p:txBody>
      </p:sp>
    </p:spTree>
    <p:extLst>
      <p:ext uri="{BB962C8B-B14F-4D97-AF65-F5344CB8AC3E}">
        <p14:creationId xmlns:p14="http://schemas.microsoft.com/office/powerpoint/2010/main" val="13246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4 4"/>
          <p:cNvSpPr/>
          <p:nvPr/>
        </p:nvSpPr>
        <p:spPr>
          <a:xfrm>
            <a:off x="55773" y="612830"/>
            <a:ext cx="2915816" cy="185891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Full </a:t>
            </a:r>
            <a:r>
              <a:rPr lang="it-IT" dirty="0" err="1" smtClean="0"/>
              <a:t>implementation</a:t>
            </a:r>
            <a:r>
              <a:rPr lang="it-IT" dirty="0" smtClean="0"/>
              <a:t> of the UNCRPD</a:t>
            </a:r>
            <a:endParaRPr lang="it-IT" dirty="0"/>
          </a:p>
        </p:txBody>
      </p:sp>
      <p:sp>
        <p:nvSpPr>
          <p:cNvPr id="6" name="Fumetto 4 5"/>
          <p:cNvSpPr/>
          <p:nvPr/>
        </p:nvSpPr>
        <p:spPr>
          <a:xfrm>
            <a:off x="2285396" y="612830"/>
            <a:ext cx="2808312" cy="19442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a:t>
            </a:r>
            <a:r>
              <a:rPr lang="en-US" dirty="0"/>
              <a:t>UN </a:t>
            </a:r>
            <a:r>
              <a:rPr lang="en-US" dirty="0" smtClean="0"/>
              <a:t>2030 </a:t>
            </a:r>
            <a:r>
              <a:rPr lang="en-US" dirty="0"/>
              <a:t>Agenda for Sustainable Development</a:t>
            </a:r>
            <a:endParaRPr lang="it-IT" dirty="0"/>
          </a:p>
        </p:txBody>
      </p:sp>
      <p:sp>
        <p:nvSpPr>
          <p:cNvPr id="7" name="Fumetto 4 6"/>
          <p:cNvSpPr/>
          <p:nvPr/>
        </p:nvSpPr>
        <p:spPr>
          <a:xfrm>
            <a:off x="4328813" y="532019"/>
            <a:ext cx="2962672" cy="19942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WHO, ITU, UNESCO reports </a:t>
            </a:r>
            <a:r>
              <a:rPr lang="it-IT" dirty="0" err="1" smtClean="0"/>
              <a:t>highlighting</a:t>
            </a:r>
            <a:r>
              <a:rPr lang="it-IT" dirty="0" smtClean="0"/>
              <a:t> the </a:t>
            </a:r>
            <a:r>
              <a:rPr lang="it-IT" dirty="0" err="1" smtClean="0"/>
              <a:t>enabling</a:t>
            </a:r>
            <a:r>
              <a:rPr lang="it-IT" dirty="0" smtClean="0"/>
              <a:t> </a:t>
            </a:r>
            <a:r>
              <a:rPr lang="it-IT" dirty="0" err="1" smtClean="0"/>
              <a:t>role</a:t>
            </a:r>
            <a:r>
              <a:rPr lang="it-IT" dirty="0" smtClean="0"/>
              <a:t> of </a:t>
            </a:r>
            <a:r>
              <a:rPr lang="it-IT" dirty="0" err="1" smtClean="0"/>
              <a:t>technology</a:t>
            </a:r>
            <a:endParaRPr lang="it-IT" dirty="0"/>
          </a:p>
        </p:txBody>
      </p:sp>
      <p:sp>
        <p:nvSpPr>
          <p:cNvPr id="8" name="Fumetto 4 7"/>
          <p:cNvSpPr/>
          <p:nvPr/>
        </p:nvSpPr>
        <p:spPr>
          <a:xfrm>
            <a:off x="6524600" y="386267"/>
            <a:ext cx="2482103" cy="213996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European</a:t>
            </a:r>
            <a:r>
              <a:rPr lang="it-IT" dirty="0" smtClean="0"/>
              <a:t> Union </a:t>
            </a:r>
            <a:r>
              <a:rPr lang="it-IT" dirty="0" err="1" smtClean="0"/>
              <a:t>legislation</a:t>
            </a:r>
            <a:r>
              <a:rPr lang="it-IT" dirty="0" smtClean="0"/>
              <a:t> and policy </a:t>
            </a:r>
            <a:r>
              <a:rPr lang="it-IT" dirty="0" err="1" smtClean="0"/>
              <a:t>programmes</a:t>
            </a:r>
            <a:r>
              <a:rPr lang="it-IT" dirty="0" smtClean="0"/>
              <a:t> </a:t>
            </a:r>
            <a:endParaRPr lang="it-IT" dirty="0"/>
          </a:p>
        </p:txBody>
      </p:sp>
      <p:pic>
        <p:nvPicPr>
          <p:cNvPr id="4" name="Segnaposto contenuto 3" title="Picture of a road ahead seen from a driver's perspective"/>
          <p:cNvPicPr>
            <a:picLocks noGrp="1" noChangeAspect="1"/>
          </p:cNvPicPr>
          <p:nvPr>
            <p:ph idx="1"/>
          </p:nvPr>
        </p:nvPicPr>
        <p:blipFill>
          <a:blip r:embed="rId2"/>
          <a:stretch>
            <a:fillRect/>
          </a:stretch>
        </p:blipFill>
        <p:spPr>
          <a:xfrm>
            <a:off x="741966" y="2160591"/>
            <a:ext cx="7690475" cy="4525963"/>
          </a:xfrm>
          <a:prstGeom prst="rect">
            <a:avLst/>
          </a:prstGeom>
        </p:spPr>
      </p:pic>
      <p:sp>
        <p:nvSpPr>
          <p:cNvPr id="2" name="Titolo 1"/>
          <p:cNvSpPr>
            <a:spLocks noGrp="1"/>
          </p:cNvSpPr>
          <p:nvPr>
            <p:ph type="title"/>
          </p:nvPr>
        </p:nvSpPr>
        <p:spPr>
          <a:xfrm>
            <a:off x="472403" y="2994027"/>
            <a:ext cx="8229600" cy="1143000"/>
          </a:xfrm>
        </p:spPr>
        <p:txBody>
          <a:bodyPr>
            <a:normAutofit fontScale="90000"/>
          </a:bodyPr>
          <a:lstStyle/>
          <a:p>
            <a:r>
              <a:rPr lang="it-IT" dirty="0" err="1" smtClean="0"/>
              <a:t>Looking</a:t>
            </a:r>
            <a:r>
              <a:rPr lang="it-IT" dirty="0" smtClean="0"/>
              <a:t> </a:t>
            </a:r>
            <a:r>
              <a:rPr lang="it-IT" dirty="0" err="1" smtClean="0"/>
              <a:t>forward</a:t>
            </a:r>
            <a:r>
              <a:rPr lang="it-IT" dirty="0" smtClean="0"/>
              <a:t/>
            </a:r>
            <a:br>
              <a:rPr lang="it-IT" dirty="0" smtClean="0"/>
            </a:br>
            <a:r>
              <a:rPr lang="it-IT" dirty="0" smtClean="0"/>
              <a:t> </a:t>
            </a:r>
            <a:br>
              <a:rPr lang="it-IT" dirty="0" smtClean="0"/>
            </a:br>
            <a:r>
              <a:rPr lang="it-IT" dirty="0" smtClean="0"/>
              <a:t>Policy drivers</a:t>
            </a:r>
            <a:endParaRPr lang="it-IT" dirty="0"/>
          </a:p>
        </p:txBody>
      </p:sp>
    </p:spTree>
    <p:extLst>
      <p:ext uri="{BB962C8B-B14F-4D97-AF65-F5344CB8AC3E}">
        <p14:creationId xmlns:p14="http://schemas.microsoft.com/office/powerpoint/2010/main" val="20290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Internet use</a:t>
            </a:r>
            <a:endParaRPr lang="it-IT" dirty="0"/>
          </a:p>
        </p:txBody>
      </p:sp>
      <p:pic>
        <p:nvPicPr>
          <p:cNvPr id="4" name="Segnaposto contenuto 3"/>
          <p:cNvPicPr>
            <a:picLocks noGrp="1" noChangeAspect="1"/>
          </p:cNvPicPr>
          <p:nvPr>
            <p:ph idx="1"/>
          </p:nvPr>
        </p:nvPicPr>
        <p:blipFill>
          <a:blip r:embed="rId2"/>
          <a:stretch>
            <a:fillRect/>
          </a:stretch>
        </p:blipFill>
        <p:spPr>
          <a:xfrm>
            <a:off x="2961415" y="2079630"/>
            <a:ext cx="5725385" cy="4390451"/>
          </a:xfrm>
          <a:prstGeom prst="rect">
            <a:avLst/>
          </a:prstGeom>
        </p:spPr>
      </p:pic>
      <p:sp>
        <p:nvSpPr>
          <p:cNvPr id="5" name="Rettangolo 4"/>
          <p:cNvSpPr/>
          <p:nvPr/>
        </p:nvSpPr>
        <p:spPr>
          <a:xfrm>
            <a:off x="3131840" y="6285415"/>
            <a:ext cx="4937756" cy="338554"/>
          </a:xfrm>
          <a:prstGeom prst="rect">
            <a:avLst/>
          </a:prstGeom>
        </p:spPr>
        <p:txBody>
          <a:bodyPr wrap="square">
            <a:spAutoFit/>
          </a:bodyPr>
          <a:lstStyle/>
          <a:p>
            <a:pPr algn="just"/>
            <a:r>
              <a:rPr lang="en-US" sz="1600" dirty="0"/>
              <a:t>Source: Office for National Statistics (UK</a:t>
            </a:r>
            <a:r>
              <a:rPr lang="en-US" sz="1600" dirty="0" smtClean="0"/>
              <a:t>)</a:t>
            </a:r>
            <a:endParaRPr lang="en-US" sz="1600" dirty="0"/>
          </a:p>
        </p:txBody>
      </p:sp>
      <p:sp>
        <p:nvSpPr>
          <p:cNvPr id="6" name="Rettangolo 5"/>
          <p:cNvSpPr/>
          <p:nvPr/>
        </p:nvSpPr>
        <p:spPr>
          <a:xfrm>
            <a:off x="3048400" y="1491047"/>
            <a:ext cx="5688632" cy="830997"/>
          </a:xfrm>
          <a:prstGeom prst="rect">
            <a:avLst/>
          </a:prstGeom>
        </p:spPr>
        <p:txBody>
          <a:bodyPr wrap="square">
            <a:spAutoFit/>
          </a:bodyPr>
          <a:lstStyle/>
          <a:p>
            <a:r>
              <a:rPr lang="en-US" sz="2400" dirty="0"/>
              <a:t>Internet use and non-use by disability status, 2014 to 2016, UK</a:t>
            </a:r>
          </a:p>
        </p:txBody>
      </p:sp>
      <p:sp>
        <p:nvSpPr>
          <p:cNvPr id="7" name="Rettangolo 6"/>
          <p:cNvSpPr/>
          <p:nvPr/>
        </p:nvSpPr>
        <p:spPr>
          <a:xfrm>
            <a:off x="251520" y="1491047"/>
            <a:ext cx="2242592" cy="4154984"/>
          </a:xfrm>
          <a:prstGeom prst="rect">
            <a:avLst/>
          </a:prstGeom>
          <a:solidFill>
            <a:schemeClr val="accent3">
              <a:lumMod val="75000"/>
            </a:schemeClr>
          </a:solidFill>
        </p:spPr>
        <p:txBody>
          <a:bodyPr wrap="square">
            <a:spAutoFit/>
          </a:bodyPr>
          <a:lstStyle/>
          <a:p>
            <a:r>
              <a:rPr lang="en-US" sz="2400" dirty="0" smtClean="0"/>
              <a:t>Households </a:t>
            </a:r>
            <a:r>
              <a:rPr lang="en-US" sz="2400" dirty="0"/>
              <a:t>in Europe with access to the </a:t>
            </a:r>
            <a:r>
              <a:rPr lang="en-US" sz="2400" dirty="0" smtClean="0"/>
              <a:t>Internet</a:t>
            </a:r>
          </a:p>
          <a:p>
            <a:endParaRPr lang="en-US" dirty="0" smtClean="0"/>
          </a:p>
          <a:p>
            <a:endParaRPr lang="en-US" dirty="0"/>
          </a:p>
          <a:p>
            <a:r>
              <a:rPr lang="en-US" sz="2400" dirty="0" smtClean="0"/>
              <a:t>2015: 83%</a:t>
            </a:r>
          </a:p>
          <a:p>
            <a:r>
              <a:rPr lang="en-US" sz="2400" dirty="0" smtClean="0"/>
              <a:t>2006: 50%</a:t>
            </a:r>
          </a:p>
          <a:p>
            <a:endParaRPr lang="en-US" dirty="0"/>
          </a:p>
          <a:p>
            <a:endParaRPr lang="en-US" dirty="0" smtClean="0"/>
          </a:p>
          <a:p>
            <a:r>
              <a:rPr lang="en-US" sz="1200" dirty="0" smtClean="0"/>
              <a:t>Source: Eurostat</a:t>
            </a:r>
            <a:r>
              <a:rPr lang="en-US" sz="1200" dirty="0"/>
              <a:t>. Digital economy and society statistics - households and individuals. http://ec.europa.eu/eurostat</a:t>
            </a:r>
            <a:endParaRPr lang="it-IT" sz="1200" dirty="0"/>
          </a:p>
        </p:txBody>
      </p:sp>
    </p:spTree>
    <p:extLst>
      <p:ext uri="{BB962C8B-B14F-4D97-AF65-F5344CB8AC3E}">
        <p14:creationId xmlns:p14="http://schemas.microsoft.com/office/powerpoint/2010/main" val="104546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35292" y="2708920"/>
            <a:ext cx="5797152" cy="936104"/>
          </a:xfrm>
        </p:spPr>
        <p:txBody>
          <a:bodyPr>
            <a:normAutofit fontScale="25000" lnSpcReduction="20000"/>
          </a:bodyPr>
          <a:lstStyle/>
          <a:p>
            <a:pPr algn="l"/>
            <a:r>
              <a:rPr lang="en-GB" sz="9600" dirty="0" smtClean="0">
                <a:solidFill>
                  <a:schemeClr val="tx1"/>
                </a:solidFill>
                <a:latin typeface="+mj-lt"/>
              </a:rPr>
              <a:t>Study into </a:t>
            </a:r>
          </a:p>
          <a:p>
            <a:pPr algn="l"/>
            <a:r>
              <a:rPr lang="en-GB" sz="14400" dirty="0" smtClean="0">
                <a:solidFill>
                  <a:schemeClr val="tx1"/>
                </a:solidFill>
                <a:latin typeface="+mj-lt"/>
              </a:rPr>
              <a:t>Opportunities and Barriers </a:t>
            </a:r>
          </a:p>
          <a:p>
            <a:pPr algn="l"/>
            <a:r>
              <a:rPr lang="en-GB" sz="14400" dirty="0" smtClean="0">
                <a:solidFill>
                  <a:schemeClr val="tx1"/>
                </a:solidFill>
                <a:latin typeface="+mj-lt"/>
              </a:rPr>
              <a:t>to full digital inclusion</a:t>
            </a:r>
            <a:endParaRPr lang="en-GB" sz="14400" dirty="0">
              <a:solidFill>
                <a:schemeClr val="tx1"/>
              </a:solidFill>
              <a:latin typeface="+mj-lt"/>
            </a:endParaRPr>
          </a:p>
          <a:p>
            <a:endParaRPr lang="en-GB" sz="14400" b="1" dirty="0" smtClean="0">
              <a:solidFill>
                <a:schemeClr val="tx1"/>
              </a:solidFill>
            </a:endParaRPr>
          </a:p>
        </p:txBody>
      </p:sp>
      <p:pic>
        <p:nvPicPr>
          <p:cNvPr id="6" name="Immagine 5" descr="EU_flag_LLP_EN-01.JPG"/>
          <p:cNvPicPr>
            <a:picLocks noChangeAspect="1"/>
          </p:cNvPicPr>
          <p:nvPr/>
        </p:nvPicPr>
        <p:blipFill>
          <a:blip r:embed="rId3" cstate="print"/>
          <a:stretch>
            <a:fillRect/>
          </a:stretch>
        </p:blipFill>
        <p:spPr>
          <a:xfrm>
            <a:off x="6228184" y="5661248"/>
            <a:ext cx="2672352" cy="1038564"/>
          </a:xfrm>
          <a:prstGeom prst="rect">
            <a:avLst/>
          </a:prstGeom>
        </p:spPr>
      </p:pic>
      <p:pic>
        <p:nvPicPr>
          <p:cNvPr id="5" name="Immagine 4" descr="logo_ENTELIS.jpg"/>
          <p:cNvPicPr>
            <a:picLocks noChangeAspect="1"/>
          </p:cNvPicPr>
          <p:nvPr/>
        </p:nvPicPr>
        <p:blipFill>
          <a:blip r:embed="rId4" cstate="print"/>
          <a:stretch>
            <a:fillRect/>
          </a:stretch>
        </p:blipFill>
        <p:spPr>
          <a:xfrm>
            <a:off x="395536" y="260649"/>
            <a:ext cx="2675891" cy="1080120"/>
          </a:xfrm>
          <a:prstGeom prst="rect">
            <a:avLst/>
          </a:prstGeom>
        </p:spPr>
      </p:pic>
      <p:sp>
        <p:nvSpPr>
          <p:cNvPr id="2" name="CasellaDiTesto 1"/>
          <p:cNvSpPr txBox="1"/>
          <p:nvPr/>
        </p:nvSpPr>
        <p:spPr>
          <a:xfrm>
            <a:off x="377280" y="1388097"/>
            <a:ext cx="2564741" cy="523220"/>
          </a:xfrm>
          <a:prstGeom prst="rect">
            <a:avLst/>
          </a:prstGeom>
          <a:noFill/>
        </p:spPr>
        <p:txBody>
          <a:bodyPr wrap="none" rtlCol="0">
            <a:spAutoFit/>
          </a:bodyPr>
          <a:lstStyle/>
          <a:p>
            <a:r>
              <a:rPr lang="it-IT" sz="2800" dirty="0" smtClean="0"/>
              <a:t>www.entelis.net</a:t>
            </a:r>
            <a:endParaRPr lang="it-IT" sz="2800" dirty="0"/>
          </a:p>
        </p:txBody>
      </p:sp>
      <p:sp>
        <p:nvSpPr>
          <p:cNvPr id="4" name="CasellaDiTesto 3"/>
          <p:cNvSpPr txBox="1"/>
          <p:nvPr/>
        </p:nvSpPr>
        <p:spPr>
          <a:xfrm>
            <a:off x="626773" y="4293096"/>
            <a:ext cx="8424936" cy="1569660"/>
          </a:xfrm>
          <a:prstGeom prst="rect">
            <a:avLst/>
          </a:prstGeom>
          <a:noFill/>
        </p:spPr>
        <p:txBody>
          <a:bodyPr wrap="square" rtlCol="0">
            <a:spAutoFit/>
          </a:bodyPr>
          <a:lstStyle/>
          <a:p>
            <a:pPr marL="342900" indent="-342900">
              <a:buFont typeface="Arial" panose="020B0604020202020204" pitchFamily="34" charset="0"/>
              <a:buChar char="•"/>
            </a:pPr>
            <a:r>
              <a:rPr lang="it-IT" sz="2400" dirty="0" err="1" smtClean="0"/>
              <a:t>Literature</a:t>
            </a:r>
            <a:r>
              <a:rPr lang="it-IT" sz="2400" dirty="0" smtClean="0"/>
              <a:t> </a:t>
            </a:r>
            <a:r>
              <a:rPr lang="it-IT" sz="2400" dirty="0" err="1" smtClean="0"/>
              <a:t>review</a:t>
            </a:r>
            <a:endParaRPr lang="it-IT" sz="2400" dirty="0" smtClean="0"/>
          </a:p>
          <a:p>
            <a:pPr marL="342900" indent="-342900">
              <a:buFont typeface="Arial" panose="020B0604020202020204" pitchFamily="34" charset="0"/>
              <a:buChar char="•"/>
            </a:pPr>
            <a:r>
              <a:rPr lang="it-IT" sz="2400" dirty="0" err="1" smtClean="0"/>
              <a:t>Assessment</a:t>
            </a:r>
            <a:r>
              <a:rPr lang="it-IT" sz="2400" dirty="0" smtClean="0"/>
              <a:t> </a:t>
            </a:r>
            <a:r>
              <a:rPr lang="it-IT" sz="2400" dirty="0" err="1" smtClean="0"/>
              <a:t>project</a:t>
            </a:r>
            <a:r>
              <a:rPr lang="it-IT" sz="2400" dirty="0"/>
              <a:t> </a:t>
            </a:r>
            <a:r>
              <a:rPr lang="it-IT" sz="2400" dirty="0" err="1" smtClean="0"/>
              <a:t>outcomes</a:t>
            </a:r>
            <a:endParaRPr lang="it-IT" sz="2400" dirty="0" smtClean="0"/>
          </a:p>
          <a:p>
            <a:pPr marL="342900" indent="-342900">
              <a:buFont typeface="Arial" panose="020B0604020202020204" pitchFamily="34" charset="0"/>
              <a:buChar char="•"/>
            </a:pPr>
            <a:r>
              <a:rPr lang="it-IT" sz="2400" dirty="0" smtClean="0"/>
              <a:t>Direct </a:t>
            </a:r>
            <a:r>
              <a:rPr lang="it-IT" sz="2400" dirty="0" err="1" smtClean="0"/>
              <a:t>investigation</a:t>
            </a:r>
            <a:r>
              <a:rPr lang="it-IT" sz="2400" dirty="0" smtClean="0"/>
              <a:t> </a:t>
            </a:r>
            <a:r>
              <a:rPr lang="it-IT" sz="2400" dirty="0" err="1" smtClean="0"/>
              <a:t>involving</a:t>
            </a:r>
            <a:r>
              <a:rPr lang="it-IT" sz="2400" dirty="0" smtClean="0"/>
              <a:t> </a:t>
            </a:r>
            <a:r>
              <a:rPr lang="it-IT" sz="2400" dirty="0" err="1" smtClean="0"/>
              <a:t>stakeholders</a:t>
            </a:r>
            <a:r>
              <a:rPr lang="it-IT" sz="2400" dirty="0" smtClean="0"/>
              <a:t> (</a:t>
            </a:r>
            <a:r>
              <a:rPr lang="it-IT" sz="2400" dirty="0" err="1" smtClean="0"/>
              <a:t>surveys</a:t>
            </a:r>
            <a:r>
              <a:rPr lang="it-IT" sz="2400" dirty="0" smtClean="0"/>
              <a:t>, </a:t>
            </a:r>
            <a:r>
              <a:rPr lang="it-IT" sz="2400" dirty="0" err="1" smtClean="0"/>
              <a:t>interviews</a:t>
            </a:r>
            <a:r>
              <a:rPr lang="it-IT" sz="2400" dirty="0" smtClean="0"/>
              <a:t>)</a:t>
            </a:r>
          </a:p>
          <a:p>
            <a:pPr marL="342900" indent="-342900">
              <a:buFont typeface="Arial" panose="020B0604020202020204" pitchFamily="34" charset="0"/>
              <a:buChar char="•"/>
            </a:pPr>
            <a:r>
              <a:rPr lang="it-IT" sz="2400" dirty="0" smtClean="0"/>
              <a:t>Living </a:t>
            </a:r>
            <a:r>
              <a:rPr lang="it-IT" sz="2400" dirty="0" err="1" smtClean="0"/>
              <a:t>labs</a:t>
            </a:r>
            <a:endParaRPr lang="it-IT" sz="2400" dirty="0"/>
          </a:p>
        </p:txBody>
      </p:sp>
      <p:sp>
        <p:nvSpPr>
          <p:cNvPr id="7" name="Rettangolo 6"/>
          <p:cNvSpPr/>
          <p:nvPr/>
        </p:nvSpPr>
        <p:spPr>
          <a:xfrm>
            <a:off x="3385147" y="431377"/>
            <a:ext cx="5150256" cy="1631216"/>
          </a:xfrm>
          <a:prstGeom prst="rect">
            <a:avLst/>
          </a:prstGeom>
        </p:spPr>
        <p:txBody>
          <a:bodyPr wrap="none">
            <a:spAutoFit/>
          </a:bodyPr>
          <a:lstStyle/>
          <a:p>
            <a:r>
              <a:rPr lang="en-US" sz="2000" b="1" dirty="0">
                <a:solidFill>
                  <a:schemeClr val="tx2">
                    <a:lumMod val="75000"/>
                  </a:schemeClr>
                </a:solidFill>
              </a:rPr>
              <a:t>Reducing the digital divide </a:t>
            </a:r>
            <a:r>
              <a:rPr lang="en-US" sz="2000" b="1" dirty="0" smtClean="0">
                <a:solidFill>
                  <a:schemeClr val="tx2">
                    <a:lumMod val="75000"/>
                  </a:schemeClr>
                </a:solidFill>
              </a:rPr>
              <a:t>together</a:t>
            </a:r>
          </a:p>
          <a:p>
            <a:r>
              <a:rPr lang="en-GB" sz="2000" dirty="0">
                <a:solidFill>
                  <a:schemeClr val="tx2">
                    <a:lumMod val="75000"/>
                  </a:schemeClr>
                </a:solidFill>
              </a:rPr>
              <a:t>Supporting the development of digital skills of </a:t>
            </a:r>
            <a:endParaRPr lang="en-GB" sz="2000" dirty="0" smtClean="0">
              <a:solidFill>
                <a:schemeClr val="tx2">
                  <a:lumMod val="75000"/>
                </a:schemeClr>
              </a:solidFill>
            </a:endParaRPr>
          </a:p>
          <a:p>
            <a:r>
              <a:rPr lang="en-GB" sz="2000" dirty="0" smtClean="0">
                <a:solidFill>
                  <a:schemeClr val="tx2">
                    <a:lumMod val="75000"/>
                  </a:schemeClr>
                </a:solidFill>
              </a:rPr>
              <a:t>persons </a:t>
            </a:r>
            <a:r>
              <a:rPr lang="en-GB" sz="2000" dirty="0">
                <a:solidFill>
                  <a:schemeClr val="tx2">
                    <a:lumMod val="75000"/>
                  </a:schemeClr>
                </a:solidFill>
              </a:rPr>
              <a:t>with disabilities of all ages</a:t>
            </a:r>
          </a:p>
          <a:p>
            <a:r>
              <a:rPr lang="en-GB" sz="2000" i="1" dirty="0">
                <a:solidFill>
                  <a:schemeClr val="tx2">
                    <a:lumMod val="75000"/>
                  </a:schemeClr>
                </a:solidFill>
              </a:rPr>
              <a:t>Policies, strategies and tools</a:t>
            </a:r>
          </a:p>
          <a:p>
            <a:endParaRPr lang="en-US" sz="2000" b="1" dirty="0">
              <a:solidFill>
                <a:schemeClr val="tx2">
                  <a:lumMod val="75000"/>
                </a:schemeClr>
              </a:solidFill>
            </a:endParaRPr>
          </a:p>
        </p:txBody>
      </p:sp>
    </p:spTree>
    <p:extLst>
      <p:ext uri="{BB962C8B-B14F-4D97-AF65-F5344CB8AC3E}">
        <p14:creationId xmlns:p14="http://schemas.microsoft.com/office/powerpoint/2010/main" val="2611756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32048"/>
            <a:ext cx="8712968" cy="1143000"/>
          </a:xfrm>
        </p:spPr>
        <p:txBody>
          <a:bodyPr>
            <a:normAutofit/>
          </a:bodyPr>
          <a:lstStyle/>
          <a:p>
            <a:pPr algn="l"/>
            <a:r>
              <a:rPr lang="it-IT" sz="3600" dirty="0" err="1" smtClean="0"/>
              <a:t>Barriers</a:t>
            </a:r>
            <a:r>
              <a:rPr lang="it-IT" sz="3600" dirty="0" smtClean="0"/>
              <a:t> to full </a:t>
            </a:r>
            <a:r>
              <a:rPr lang="it-IT" sz="3600" dirty="0" err="1" smtClean="0"/>
              <a:t>digital</a:t>
            </a:r>
            <a:r>
              <a:rPr lang="it-IT" sz="3600" dirty="0" smtClean="0"/>
              <a:t> </a:t>
            </a:r>
            <a:r>
              <a:rPr lang="it-IT" sz="3600" dirty="0" err="1" smtClean="0"/>
              <a:t>inclusion</a:t>
            </a:r>
            <a:r>
              <a:rPr lang="it-IT" sz="3600" dirty="0" smtClean="0"/>
              <a:t>  - </a:t>
            </a:r>
            <a:r>
              <a:rPr lang="it-IT" sz="4000" dirty="0" smtClean="0"/>
              <a:t>Society</a:t>
            </a:r>
            <a:endParaRPr lang="it-IT" sz="40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414040112"/>
              </p:ext>
            </p:extLst>
          </p:nvPr>
        </p:nvGraphicFramePr>
        <p:xfrm>
          <a:off x="395536" y="1052736"/>
          <a:ext cx="8565510" cy="5589054"/>
        </p:xfrm>
        <a:graphic>
          <a:graphicData uri="http://schemas.openxmlformats.org/drawingml/2006/table">
            <a:tbl>
              <a:tblPr>
                <a:tableStyleId>{5C22544A-7EE6-4342-B048-85BDC9FD1C3A}</a:tableStyleId>
              </a:tblPr>
              <a:tblGrid>
                <a:gridCol w="648072"/>
                <a:gridCol w="1008112"/>
                <a:gridCol w="6909326"/>
              </a:tblGrid>
              <a:tr h="199408">
                <a:tc>
                  <a:txBody>
                    <a:bodyPr/>
                    <a:lstStyle/>
                    <a:p>
                      <a:pPr>
                        <a:lnSpc>
                          <a:spcPct val="115000"/>
                        </a:lnSpc>
                        <a:spcAft>
                          <a:spcPts val="0"/>
                        </a:spcAft>
                      </a:pPr>
                      <a:r>
                        <a:rPr lang="en-US" sz="1600" b="1" dirty="0">
                          <a:effectLst/>
                        </a:rPr>
                        <a:t>Level</a:t>
                      </a:r>
                      <a:endParaRPr lang="it-IT" sz="1600" b="1" dirty="0">
                        <a:solidFill>
                          <a:srgbClr val="000000"/>
                        </a:solidFill>
                        <a:effectLst/>
                        <a:latin typeface="Calibri"/>
                        <a:ea typeface="Calibri"/>
                      </a:endParaRPr>
                    </a:p>
                  </a:txBody>
                  <a:tcPr marL="38930" marR="38930" marT="38930" marB="38930"/>
                </a:tc>
                <a:tc>
                  <a:txBody>
                    <a:bodyPr/>
                    <a:lstStyle/>
                    <a:p>
                      <a:pPr>
                        <a:lnSpc>
                          <a:spcPct val="115000"/>
                        </a:lnSpc>
                        <a:spcAft>
                          <a:spcPts val="0"/>
                        </a:spcAft>
                      </a:pPr>
                      <a:r>
                        <a:rPr lang="en-US" sz="1600" b="1" dirty="0">
                          <a:effectLst/>
                        </a:rPr>
                        <a:t>Area of interest</a:t>
                      </a:r>
                      <a:endParaRPr lang="it-IT" sz="1600" b="1" dirty="0">
                        <a:solidFill>
                          <a:srgbClr val="000000"/>
                        </a:solidFill>
                        <a:effectLst/>
                        <a:latin typeface="Calibri"/>
                        <a:ea typeface="Calibri"/>
                      </a:endParaRPr>
                    </a:p>
                  </a:txBody>
                  <a:tcPr marL="38930" marR="38930" marT="38930" marB="38930"/>
                </a:tc>
                <a:tc>
                  <a:txBody>
                    <a:bodyPr/>
                    <a:lstStyle/>
                    <a:p>
                      <a:pPr>
                        <a:lnSpc>
                          <a:spcPct val="115000"/>
                        </a:lnSpc>
                        <a:spcAft>
                          <a:spcPts val="0"/>
                        </a:spcAft>
                      </a:pPr>
                      <a:r>
                        <a:rPr lang="en-US" sz="1600" b="1" dirty="0">
                          <a:effectLst/>
                        </a:rPr>
                        <a:t>Barriers</a:t>
                      </a:r>
                      <a:endParaRPr lang="it-IT" sz="1600" b="1" dirty="0">
                        <a:solidFill>
                          <a:srgbClr val="000000"/>
                        </a:solidFill>
                        <a:effectLst/>
                        <a:latin typeface="Calibri"/>
                      </a:endParaRPr>
                    </a:p>
                  </a:txBody>
                  <a:tcPr marL="38930" marR="38930" marT="38930" marB="38930"/>
                </a:tc>
              </a:tr>
              <a:tr h="1740371">
                <a:tc rowSpan="4">
                  <a:txBody>
                    <a:bodyPr/>
                    <a:lstStyle/>
                    <a:p>
                      <a:pPr>
                        <a:lnSpc>
                          <a:spcPct val="115000"/>
                        </a:lnSpc>
                        <a:spcAft>
                          <a:spcPts val="0"/>
                        </a:spcAft>
                      </a:pPr>
                      <a:r>
                        <a:rPr lang="en-US" sz="1200" dirty="0">
                          <a:effectLst/>
                        </a:rPr>
                        <a:t>Societal</a:t>
                      </a:r>
                      <a:endParaRPr lang="it-IT" sz="1200" dirty="0">
                        <a:solidFill>
                          <a:srgbClr val="000000"/>
                        </a:solidFill>
                        <a:effectLst/>
                        <a:latin typeface="Calibri"/>
                        <a:ea typeface="Calibri"/>
                      </a:endParaRPr>
                    </a:p>
                  </a:txBody>
                  <a:tcPr marL="38930" marR="38930" marT="38930" marB="38930"/>
                </a:tc>
                <a:tc>
                  <a:txBody>
                    <a:bodyPr/>
                    <a:lstStyle/>
                    <a:p>
                      <a:pPr>
                        <a:lnSpc>
                          <a:spcPct val="115000"/>
                        </a:lnSpc>
                        <a:spcAft>
                          <a:spcPts val="0"/>
                        </a:spcAft>
                      </a:pPr>
                      <a:r>
                        <a:rPr lang="en-US" sz="1200" dirty="0">
                          <a:effectLst/>
                        </a:rPr>
                        <a:t>Politics and policy</a:t>
                      </a:r>
                      <a:endParaRPr lang="it-IT" sz="1200" dirty="0">
                        <a:solidFill>
                          <a:srgbClr val="000000"/>
                        </a:solidFill>
                        <a:effectLst/>
                        <a:latin typeface="Calibri"/>
                        <a:ea typeface="Calibri"/>
                      </a:endParaRPr>
                    </a:p>
                  </a:txBody>
                  <a:tcPr marL="38930" marR="38930" marT="38930" marB="38930"/>
                </a:tc>
                <a:tc>
                  <a:txBody>
                    <a:bodyPr/>
                    <a:lstStyle/>
                    <a:p>
                      <a:pPr marL="342900" lvl="0" indent="-342900">
                        <a:lnSpc>
                          <a:spcPct val="115000"/>
                        </a:lnSpc>
                        <a:spcAft>
                          <a:spcPts val="0"/>
                        </a:spcAft>
                        <a:buFont typeface="Arial"/>
                        <a:buChar char="●"/>
                      </a:pPr>
                      <a:r>
                        <a:rPr lang="en-US" sz="1200" u="none" strike="noStrike" dirty="0">
                          <a:effectLst/>
                        </a:rPr>
                        <a:t>Lack of an inclusive mainstream approach at all policy levels and in many policy fields.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collaboration and coordination among public institutions.</a:t>
                      </a:r>
                      <a:endParaRPr lang="it-IT" sz="1200" u="none" strike="noStrike" dirty="0">
                        <a:effectLst/>
                      </a:endParaRPr>
                    </a:p>
                    <a:p>
                      <a:pPr marL="342900" lvl="0" indent="-342900">
                        <a:lnSpc>
                          <a:spcPct val="115000"/>
                        </a:lnSpc>
                        <a:spcAft>
                          <a:spcPts val="0"/>
                        </a:spcAft>
                        <a:buFont typeface="Arial"/>
                        <a:buChar char="●"/>
                      </a:pPr>
                      <a:r>
                        <a:rPr lang="en-US" sz="1200" b="1" u="sng" strike="noStrike" dirty="0">
                          <a:effectLst/>
                        </a:rPr>
                        <a:t>Lack of innovative approaches encouraging independence (e.g. commissioning structures that pay based on what is ‘wrong’ with people and not on personal objectives).</a:t>
                      </a:r>
                      <a:endParaRPr lang="it-IT" sz="1200" b="1" u="sng" strike="noStrike" dirty="0">
                        <a:effectLst/>
                      </a:endParaRPr>
                    </a:p>
                    <a:p>
                      <a:pPr marL="342900" lvl="0" indent="-342900">
                        <a:lnSpc>
                          <a:spcPct val="115000"/>
                        </a:lnSpc>
                        <a:spcAft>
                          <a:spcPts val="0"/>
                        </a:spcAft>
                        <a:buFont typeface="Arial"/>
                        <a:buChar char="●"/>
                      </a:pPr>
                      <a:r>
                        <a:rPr lang="en-US" sz="1200" u="none" strike="noStrike" dirty="0">
                          <a:effectLst/>
                        </a:rPr>
                        <a:t>Insufficient or inadequate legislation (e.g. web/media accessibility).</a:t>
                      </a:r>
                      <a:endParaRPr lang="it-IT" sz="1200" u="none" strike="noStrike" dirty="0">
                        <a:effectLst/>
                      </a:endParaRPr>
                    </a:p>
                    <a:p>
                      <a:pPr marL="342900" lvl="0" indent="-342900">
                        <a:lnSpc>
                          <a:spcPct val="115000"/>
                        </a:lnSpc>
                        <a:spcAft>
                          <a:spcPts val="0"/>
                        </a:spcAft>
                        <a:buFont typeface="Arial"/>
                        <a:buChar char="●"/>
                      </a:pPr>
                      <a:r>
                        <a:rPr lang="en-US" sz="1200" b="1" u="sng" strike="noStrike" dirty="0">
                          <a:effectLst/>
                        </a:rPr>
                        <a:t>Failure of existing legislation to effectively cover essential aspects of ICT/ICT-AT for </a:t>
                      </a:r>
                      <a:r>
                        <a:rPr lang="en-US" sz="1200" b="1" u="sng" strike="noStrike" dirty="0" err="1">
                          <a:effectLst/>
                        </a:rPr>
                        <a:t>PwD</a:t>
                      </a:r>
                      <a:r>
                        <a:rPr lang="en-US" sz="1200" u="sng" strike="noStrike" dirty="0">
                          <a:effectLst/>
                        </a:rPr>
                        <a:t>.</a:t>
                      </a:r>
                      <a:endParaRPr lang="it-IT" sz="1200" u="sng" strike="noStrike" dirty="0">
                        <a:effectLst/>
                      </a:endParaRPr>
                    </a:p>
                    <a:p>
                      <a:pPr marL="342900" lvl="0" indent="-342900">
                        <a:lnSpc>
                          <a:spcPct val="115000"/>
                        </a:lnSpc>
                        <a:spcAft>
                          <a:spcPts val="0"/>
                        </a:spcAft>
                        <a:buFont typeface="Arial"/>
                        <a:buChar char="●"/>
                      </a:pPr>
                      <a:r>
                        <a:rPr lang="en-US" sz="1200" u="none" strike="noStrike" dirty="0">
                          <a:effectLst/>
                        </a:rPr>
                        <a:t>Lack of policy to systematically address the digital divide with adequate resources.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priority given to ICT-AT education in the national disability and rehabilitation agenda. </a:t>
                      </a:r>
                      <a:endParaRPr lang="it-IT" sz="1200" u="none" strike="noStrike" dirty="0">
                        <a:solidFill>
                          <a:srgbClr val="000000"/>
                        </a:solidFill>
                        <a:effectLst/>
                        <a:latin typeface="Calibri"/>
                      </a:endParaRPr>
                    </a:p>
                  </a:txBody>
                  <a:tcPr marL="38930" marR="38930" marT="38930" marB="38930"/>
                </a:tc>
              </a:tr>
              <a:tr h="1070161">
                <a:tc vMerge="1">
                  <a:txBody>
                    <a:bodyPr/>
                    <a:lstStyle/>
                    <a:p>
                      <a:endParaRPr lang="it-IT"/>
                    </a:p>
                  </a:txBody>
                  <a:tcPr/>
                </a:tc>
                <a:tc>
                  <a:txBody>
                    <a:bodyPr/>
                    <a:lstStyle/>
                    <a:p>
                      <a:pPr>
                        <a:lnSpc>
                          <a:spcPct val="115000"/>
                        </a:lnSpc>
                        <a:spcAft>
                          <a:spcPts val="0"/>
                        </a:spcAft>
                      </a:pPr>
                      <a:r>
                        <a:rPr lang="it-IT" sz="1200">
                          <a:effectLst/>
                        </a:rPr>
                        <a:t>Culture</a:t>
                      </a:r>
                      <a:endParaRPr lang="it-IT" sz="1200">
                        <a:solidFill>
                          <a:srgbClr val="000000"/>
                        </a:solidFill>
                        <a:effectLst/>
                        <a:latin typeface="Calibri"/>
                        <a:ea typeface="Calibri"/>
                      </a:endParaRPr>
                    </a:p>
                  </a:txBody>
                  <a:tcPr marL="38930" marR="38930" marT="38930" marB="38930"/>
                </a:tc>
                <a:tc>
                  <a:txBody>
                    <a:bodyPr/>
                    <a:lstStyle/>
                    <a:p>
                      <a:pPr marL="342900" lvl="0" indent="-342900">
                        <a:lnSpc>
                          <a:spcPct val="115000"/>
                        </a:lnSpc>
                        <a:spcAft>
                          <a:spcPts val="0"/>
                        </a:spcAft>
                        <a:buFont typeface="Arial"/>
                        <a:buChar char="●"/>
                      </a:pPr>
                      <a:r>
                        <a:rPr lang="en-US" sz="1200" u="none" strike="noStrike" dirty="0">
                          <a:effectLst/>
                        </a:rPr>
                        <a:t>Society, including media, often reproduces a stereotyped view of disability.</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Prevalence in social and educational settings in many countries of the deficit model of disability, discouraging ICT-AT effective use.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Terminology incompatibilities and discrepancy in awareness and proficiency levels in relation to ICT/ICT-AT policy and practice.</a:t>
                      </a:r>
                      <a:endParaRPr lang="it-IT" sz="1200" u="none" strike="noStrike" dirty="0">
                        <a:solidFill>
                          <a:srgbClr val="000000"/>
                        </a:solidFill>
                        <a:effectLst/>
                        <a:latin typeface="Calibri"/>
                      </a:endParaRPr>
                    </a:p>
                  </a:txBody>
                  <a:tcPr marL="38930" marR="38930" marT="38930" marB="38930"/>
                </a:tc>
              </a:tr>
              <a:tr h="820595">
                <a:tc vMerge="1">
                  <a:txBody>
                    <a:bodyPr/>
                    <a:lstStyle/>
                    <a:p>
                      <a:endParaRPr lang="it-IT"/>
                    </a:p>
                  </a:txBody>
                  <a:tcPr/>
                </a:tc>
                <a:tc>
                  <a:txBody>
                    <a:bodyPr/>
                    <a:lstStyle/>
                    <a:p>
                      <a:pPr>
                        <a:lnSpc>
                          <a:spcPct val="115000"/>
                        </a:lnSpc>
                        <a:spcAft>
                          <a:spcPts val="0"/>
                        </a:spcAft>
                      </a:pPr>
                      <a:r>
                        <a:rPr lang="it-IT" sz="1200">
                          <a:effectLst/>
                        </a:rPr>
                        <a:t>Usability and accessibility</a:t>
                      </a:r>
                      <a:endParaRPr lang="it-IT" sz="1200">
                        <a:solidFill>
                          <a:srgbClr val="000000"/>
                        </a:solidFill>
                        <a:effectLst/>
                        <a:latin typeface="Calibri"/>
                        <a:ea typeface="Calibri"/>
                      </a:endParaRPr>
                    </a:p>
                  </a:txBody>
                  <a:tcPr marL="38930" marR="38930" marT="38930" marB="38930"/>
                </a:tc>
                <a:tc>
                  <a:txBody>
                    <a:bodyPr/>
                    <a:lstStyle/>
                    <a:p>
                      <a:pPr marL="342900" lvl="0" indent="-342900">
                        <a:lnSpc>
                          <a:spcPct val="115000"/>
                        </a:lnSpc>
                        <a:spcAft>
                          <a:spcPts val="0"/>
                        </a:spcAft>
                        <a:buFont typeface="Arial"/>
                        <a:buChar char="●"/>
                      </a:pPr>
                      <a:r>
                        <a:rPr lang="it-IT" sz="1200" u="none" strike="noStrike" dirty="0" err="1">
                          <a:effectLst/>
                        </a:rPr>
                        <a:t>Inaccessibility</a:t>
                      </a:r>
                      <a:r>
                        <a:rPr lang="it-IT" sz="1200" u="none" strike="noStrike" dirty="0">
                          <a:effectLst/>
                        </a:rPr>
                        <a:t> of </a:t>
                      </a:r>
                      <a:r>
                        <a:rPr lang="it-IT" sz="1200" u="none" strike="noStrike" dirty="0" err="1">
                          <a:effectLst/>
                        </a:rPr>
                        <a:t>mainstream</a:t>
                      </a:r>
                      <a:r>
                        <a:rPr lang="it-IT" sz="1200" u="none" strike="noStrike" dirty="0">
                          <a:effectLst/>
                        </a:rPr>
                        <a:t> </a:t>
                      </a:r>
                      <a:r>
                        <a:rPr lang="it-IT" sz="1200" u="none" strike="noStrike" dirty="0" err="1">
                          <a:effectLst/>
                        </a:rPr>
                        <a:t>technology</a:t>
                      </a:r>
                      <a:r>
                        <a:rPr lang="it-IT" sz="1200" u="none" strike="noStrike" dirty="0">
                          <a:effectLst/>
                        </a:rPr>
                        <a:t>.</a:t>
                      </a:r>
                    </a:p>
                    <a:p>
                      <a:pPr marL="342900" lvl="0" indent="-342900">
                        <a:lnSpc>
                          <a:spcPct val="115000"/>
                        </a:lnSpc>
                        <a:spcAft>
                          <a:spcPts val="0"/>
                        </a:spcAft>
                        <a:buFont typeface="Arial"/>
                        <a:buChar char="●"/>
                      </a:pPr>
                      <a:r>
                        <a:rPr lang="en-US" sz="1200" u="none" strike="noStrike" dirty="0">
                          <a:effectLst/>
                        </a:rPr>
                        <a:t>Complex and challenging interfaces and user experience.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awareness and understanding of </a:t>
                      </a:r>
                      <a:r>
                        <a:rPr lang="en-US" sz="1200" u="none" strike="noStrike" dirty="0" err="1">
                          <a:effectLst/>
                        </a:rPr>
                        <a:t>PwD’s</a:t>
                      </a:r>
                      <a:r>
                        <a:rPr lang="en-US" sz="1200" u="none" strike="noStrike" dirty="0">
                          <a:effectLst/>
                        </a:rPr>
                        <a:t> needs among product designers and developers.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interoperability between technologies.</a:t>
                      </a:r>
                      <a:endParaRPr lang="it-IT" sz="1200" u="none" strike="noStrike" dirty="0">
                        <a:solidFill>
                          <a:srgbClr val="000000"/>
                        </a:solidFill>
                        <a:effectLst/>
                        <a:latin typeface="Calibri"/>
                      </a:endParaRPr>
                    </a:p>
                  </a:txBody>
                  <a:tcPr marL="38930" marR="38930" marT="38930" marB="38930"/>
                </a:tc>
              </a:tr>
              <a:tr h="1194945">
                <a:tc vMerge="1">
                  <a:txBody>
                    <a:bodyPr/>
                    <a:lstStyle/>
                    <a:p>
                      <a:endParaRPr lang="it-IT"/>
                    </a:p>
                  </a:txBody>
                  <a:tcPr/>
                </a:tc>
                <a:tc>
                  <a:txBody>
                    <a:bodyPr/>
                    <a:lstStyle/>
                    <a:p>
                      <a:pPr>
                        <a:lnSpc>
                          <a:spcPct val="115000"/>
                        </a:lnSpc>
                        <a:spcAft>
                          <a:spcPts val="0"/>
                        </a:spcAft>
                      </a:pPr>
                      <a:r>
                        <a:rPr lang="it-IT" sz="1200">
                          <a:effectLst/>
                        </a:rPr>
                        <a:t>Financial, economic</a:t>
                      </a:r>
                      <a:endParaRPr lang="it-IT" sz="1200">
                        <a:solidFill>
                          <a:srgbClr val="000000"/>
                        </a:solidFill>
                        <a:effectLst/>
                        <a:latin typeface="Calibri"/>
                        <a:ea typeface="Calibri"/>
                      </a:endParaRPr>
                    </a:p>
                  </a:txBody>
                  <a:tcPr marL="38930" marR="38930" marT="38930" marB="38930"/>
                </a:tc>
                <a:tc>
                  <a:txBody>
                    <a:bodyPr/>
                    <a:lstStyle/>
                    <a:p>
                      <a:pPr marL="342900" lvl="0" indent="-342900">
                        <a:lnSpc>
                          <a:spcPct val="115000"/>
                        </a:lnSpc>
                        <a:spcAft>
                          <a:spcPts val="0"/>
                        </a:spcAft>
                        <a:buFont typeface="Arial"/>
                        <a:buChar char="●"/>
                      </a:pPr>
                      <a:r>
                        <a:rPr lang="en-US" sz="1200" u="none" strike="noStrike" dirty="0">
                          <a:effectLst/>
                        </a:rPr>
                        <a:t>The unavailability of specific devices on national markets.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The cost of the technology for the end user and/or for the provider, especially where public funding is not sufficient.</a:t>
                      </a:r>
                      <a:endParaRPr lang="it-IT" sz="1200" u="none" strike="noStrike" dirty="0">
                        <a:effectLst/>
                      </a:endParaRPr>
                    </a:p>
                    <a:p>
                      <a:pPr marL="342900" lvl="0" indent="-342900">
                        <a:lnSpc>
                          <a:spcPct val="115000"/>
                        </a:lnSpc>
                        <a:spcAft>
                          <a:spcPts val="0"/>
                        </a:spcAft>
                        <a:buFont typeface="Arial"/>
                        <a:buChar char="●"/>
                      </a:pPr>
                      <a:r>
                        <a:rPr lang="en-US" sz="1200" b="1" u="sng" strike="noStrike" dirty="0">
                          <a:effectLst/>
                        </a:rPr>
                        <a:t>Limitations in the provision of additional resources (e.g. training, add-ons, etc.)</a:t>
                      </a:r>
                      <a:endParaRPr lang="it-IT" sz="1200" b="1" u="sng" strike="noStrike" dirty="0">
                        <a:effectLst/>
                      </a:endParaRPr>
                    </a:p>
                    <a:p>
                      <a:pPr marL="342900" lvl="0" indent="-342900">
                        <a:lnSpc>
                          <a:spcPct val="115000"/>
                        </a:lnSpc>
                        <a:spcAft>
                          <a:spcPts val="0"/>
                        </a:spcAft>
                        <a:buFont typeface="Arial"/>
                        <a:buChar char="●"/>
                      </a:pPr>
                      <a:r>
                        <a:rPr lang="en-US" sz="1200" u="none" strike="noStrike" dirty="0">
                          <a:effectLst/>
                        </a:rPr>
                        <a:t>Lack of facilitating resources (e.g. equipped computer labs). </a:t>
                      </a:r>
                      <a:endParaRPr lang="it-IT" sz="1200" u="none" strike="noStrike" dirty="0">
                        <a:solidFill>
                          <a:srgbClr val="000000"/>
                        </a:solidFill>
                        <a:effectLst/>
                        <a:latin typeface="Calibri"/>
                      </a:endParaRPr>
                    </a:p>
                  </a:txBody>
                  <a:tcPr marL="38930" marR="38930" marT="38930" marB="38930"/>
                </a:tc>
              </a:tr>
            </a:tbl>
          </a:graphicData>
        </a:graphic>
      </p:graphicFrame>
    </p:spTree>
    <p:extLst>
      <p:ext uri="{BB962C8B-B14F-4D97-AF65-F5344CB8AC3E}">
        <p14:creationId xmlns:p14="http://schemas.microsoft.com/office/powerpoint/2010/main" val="1051532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784976" cy="1143000"/>
          </a:xfrm>
        </p:spPr>
        <p:txBody>
          <a:bodyPr>
            <a:normAutofit/>
          </a:bodyPr>
          <a:lstStyle/>
          <a:p>
            <a:pPr algn="l"/>
            <a:r>
              <a:rPr lang="en-US" sz="3600" dirty="0"/>
              <a:t>Barriers to full digital inclusion  - </a:t>
            </a:r>
            <a:r>
              <a:rPr lang="en-US" sz="4000" dirty="0" smtClean="0"/>
              <a:t>Community</a:t>
            </a:r>
            <a:endParaRPr lang="it-IT" sz="4000" dirty="0"/>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21065505"/>
              </p:ext>
            </p:extLst>
          </p:nvPr>
        </p:nvGraphicFramePr>
        <p:xfrm>
          <a:off x="323528" y="1268760"/>
          <a:ext cx="8640959" cy="5215962"/>
        </p:xfrm>
        <a:graphic>
          <a:graphicData uri="http://schemas.openxmlformats.org/drawingml/2006/table">
            <a:tbl>
              <a:tblPr>
                <a:tableStyleId>{5C22544A-7EE6-4342-B048-85BDC9FD1C3A}</a:tableStyleId>
              </a:tblPr>
              <a:tblGrid>
                <a:gridCol w="886212"/>
                <a:gridCol w="1058004"/>
                <a:gridCol w="6696743"/>
              </a:tblGrid>
              <a:tr h="344673">
                <a:tc>
                  <a:txBody>
                    <a:bodyPr/>
                    <a:lstStyle/>
                    <a:p>
                      <a:pPr>
                        <a:lnSpc>
                          <a:spcPct val="115000"/>
                        </a:lnSpc>
                        <a:spcAft>
                          <a:spcPts val="0"/>
                        </a:spcAft>
                      </a:pPr>
                      <a:r>
                        <a:rPr lang="en-US" sz="1600" b="1" dirty="0">
                          <a:effectLst/>
                        </a:rPr>
                        <a:t>Level</a:t>
                      </a:r>
                      <a:endParaRPr lang="it-IT" sz="1600" b="1" dirty="0">
                        <a:solidFill>
                          <a:srgbClr val="000000"/>
                        </a:solidFill>
                        <a:effectLst/>
                        <a:latin typeface="Calibri"/>
                        <a:ea typeface="Calibri"/>
                      </a:endParaRPr>
                    </a:p>
                  </a:txBody>
                  <a:tcPr marL="46621" marR="46621" marT="46621" marB="46621"/>
                </a:tc>
                <a:tc>
                  <a:txBody>
                    <a:bodyPr/>
                    <a:lstStyle/>
                    <a:p>
                      <a:pPr>
                        <a:lnSpc>
                          <a:spcPct val="115000"/>
                        </a:lnSpc>
                        <a:spcAft>
                          <a:spcPts val="0"/>
                        </a:spcAft>
                      </a:pPr>
                      <a:r>
                        <a:rPr lang="en-US" sz="1600" b="1" dirty="0">
                          <a:effectLst/>
                        </a:rPr>
                        <a:t>Area of interest</a:t>
                      </a:r>
                      <a:endParaRPr lang="it-IT" sz="1600" b="1" dirty="0">
                        <a:solidFill>
                          <a:srgbClr val="000000"/>
                        </a:solidFill>
                        <a:effectLst/>
                        <a:latin typeface="Calibri"/>
                        <a:ea typeface="Calibri"/>
                      </a:endParaRPr>
                    </a:p>
                  </a:txBody>
                  <a:tcPr marL="46621" marR="46621" marT="46621" marB="46621"/>
                </a:tc>
                <a:tc>
                  <a:txBody>
                    <a:bodyPr/>
                    <a:lstStyle/>
                    <a:p>
                      <a:pPr>
                        <a:lnSpc>
                          <a:spcPct val="115000"/>
                        </a:lnSpc>
                        <a:spcAft>
                          <a:spcPts val="0"/>
                        </a:spcAft>
                      </a:pPr>
                      <a:r>
                        <a:rPr lang="en-US" sz="1600" b="1" dirty="0">
                          <a:effectLst/>
                        </a:rPr>
                        <a:t>Barriers</a:t>
                      </a:r>
                      <a:endParaRPr lang="it-IT" sz="1600" b="1" dirty="0">
                        <a:solidFill>
                          <a:srgbClr val="000000"/>
                        </a:solidFill>
                        <a:effectLst/>
                        <a:latin typeface="Calibri"/>
                      </a:endParaRPr>
                    </a:p>
                  </a:txBody>
                  <a:tcPr marL="46621" marR="46621" marT="46621" marB="46621"/>
                </a:tc>
              </a:tr>
              <a:tr h="2558719">
                <a:tc rowSpan="2">
                  <a:txBody>
                    <a:bodyPr/>
                    <a:lstStyle/>
                    <a:p>
                      <a:pPr>
                        <a:lnSpc>
                          <a:spcPct val="115000"/>
                        </a:lnSpc>
                        <a:spcAft>
                          <a:spcPts val="0"/>
                        </a:spcAft>
                      </a:pPr>
                      <a:r>
                        <a:rPr lang="it-IT" sz="1200" dirty="0">
                          <a:effectLst/>
                        </a:rPr>
                        <a:t>Community</a:t>
                      </a:r>
                      <a:endParaRPr lang="it-IT" sz="1200" dirty="0">
                        <a:solidFill>
                          <a:srgbClr val="000000"/>
                        </a:solidFill>
                        <a:effectLst/>
                        <a:latin typeface="Calibri"/>
                        <a:ea typeface="Calibri"/>
                      </a:endParaRPr>
                    </a:p>
                  </a:txBody>
                  <a:tcPr marL="46621" marR="46621" marT="46621" marB="46621"/>
                </a:tc>
                <a:tc>
                  <a:txBody>
                    <a:bodyPr/>
                    <a:lstStyle/>
                    <a:p>
                      <a:pPr>
                        <a:lnSpc>
                          <a:spcPct val="115000"/>
                        </a:lnSpc>
                        <a:spcAft>
                          <a:spcPts val="0"/>
                        </a:spcAft>
                      </a:pPr>
                      <a:r>
                        <a:rPr lang="it-IT" sz="1200" dirty="0" err="1">
                          <a:effectLst/>
                        </a:rPr>
                        <a:t>Competence</a:t>
                      </a:r>
                      <a:r>
                        <a:rPr lang="it-IT" sz="1200" dirty="0" smtClean="0">
                          <a:effectLst/>
                        </a:rPr>
                        <a:t>/</a:t>
                      </a:r>
                    </a:p>
                    <a:p>
                      <a:pPr>
                        <a:lnSpc>
                          <a:spcPct val="115000"/>
                        </a:lnSpc>
                        <a:spcAft>
                          <a:spcPts val="0"/>
                        </a:spcAft>
                      </a:pPr>
                      <a:r>
                        <a:rPr lang="it-IT" sz="1200" dirty="0" err="1" smtClean="0">
                          <a:effectLst/>
                        </a:rPr>
                        <a:t>guidance</a:t>
                      </a:r>
                      <a:r>
                        <a:rPr lang="it-IT" sz="1200" dirty="0" smtClean="0">
                          <a:effectLst/>
                        </a:rPr>
                        <a:t>/</a:t>
                      </a:r>
                    </a:p>
                    <a:p>
                      <a:pPr>
                        <a:lnSpc>
                          <a:spcPct val="115000"/>
                        </a:lnSpc>
                        <a:spcAft>
                          <a:spcPts val="0"/>
                        </a:spcAft>
                      </a:pPr>
                      <a:r>
                        <a:rPr lang="it-IT" sz="1200" dirty="0" err="1" smtClean="0">
                          <a:effectLst/>
                        </a:rPr>
                        <a:t>education</a:t>
                      </a:r>
                      <a:endParaRPr lang="it-IT" sz="1200" dirty="0">
                        <a:solidFill>
                          <a:srgbClr val="000000"/>
                        </a:solidFill>
                        <a:effectLst/>
                        <a:latin typeface="Calibri"/>
                        <a:ea typeface="Calibri"/>
                      </a:endParaRPr>
                    </a:p>
                  </a:txBody>
                  <a:tcPr marL="46621" marR="46621" marT="46621" marB="46621"/>
                </a:tc>
                <a:tc>
                  <a:txBody>
                    <a:bodyPr/>
                    <a:lstStyle/>
                    <a:p>
                      <a:pPr marL="342900" lvl="0" indent="-342900">
                        <a:lnSpc>
                          <a:spcPct val="115000"/>
                        </a:lnSpc>
                        <a:spcAft>
                          <a:spcPts val="0"/>
                        </a:spcAft>
                        <a:buFont typeface="Arial"/>
                        <a:buChar char="●"/>
                      </a:pPr>
                      <a:r>
                        <a:rPr lang="en-US" sz="1200" u="none" strike="noStrike" dirty="0">
                          <a:effectLst/>
                        </a:rPr>
                        <a:t>Lack of general awareness on the opportunities offered by technology for activities and participation of people with disabilities.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Ineffective information management and </a:t>
                      </a:r>
                      <a:r>
                        <a:rPr lang="en-US" sz="1200" u="none" strike="noStrike" dirty="0" err="1">
                          <a:effectLst/>
                        </a:rPr>
                        <a:t>organisation</a:t>
                      </a:r>
                      <a:r>
                        <a:rPr lang="en-US" sz="1200" u="none" strike="noStrike" dirty="0">
                          <a:effectLst/>
                        </a:rPr>
                        <a:t> of the information among information holders and authorities.</a:t>
                      </a:r>
                      <a:endParaRPr lang="it-IT" sz="1200" u="none" strike="noStrike" dirty="0">
                        <a:effectLst/>
                      </a:endParaRPr>
                    </a:p>
                    <a:p>
                      <a:pPr marL="342900" lvl="0" indent="-342900">
                        <a:lnSpc>
                          <a:spcPct val="115000"/>
                        </a:lnSpc>
                        <a:spcAft>
                          <a:spcPts val="0"/>
                        </a:spcAft>
                        <a:buFont typeface="Arial"/>
                        <a:buChar char="●"/>
                      </a:pPr>
                      <a:r>
                        <a:rPr lang="en-US" sz="1200" b="1" u="sng" strike="noStrike" dirty="0">
                          <a:effectLst/>
                        </a:rPr>
                        <a:t>Lack of competence in helping people assessing their needs and matching the needs with the available solutions.</a:t>
                      </a:r>
                      <a:endParaRPr lang="it-IT" sz="1200" b="1" u="sng" strike="noStrike" dirty="0">
                        <a:effectLst/>
                      </a:endParaRPr>
                    </a:p>
                    <a:p>
                      <a:pPr marL="342900" lvl="0" indent="-342900">
                        <a:lnSpc>
                          <a:spcPct val="115000"/>
                        </a:lnSpc>
                        <a:spcAft>
                          <a:spcPts val="0"/>
                        </a:spcAft>
                        <a:buFont typeface="Arial"/>
                        <a:buChar char="●"/>
                      </a:pPr>
                      <a:r>
                        <a:rPr lang="en-US" sz="1200" u="none" strike="noStrike" dirty="0">
                          <a:effectLst/>
                        </a:rPr>
                        <a:t>Lack of user-</a:t>
                      </a:r>
                      <a:r>
                        <a:rPr lang="en-US" sz="1200" u="none" strike="noStrike" dirty="0" err="1">
                          <a:effectLst/>
                        </a:rPr>
                        <a:t>centred</a:t>
                      </a:r>
                      <a:r>
                        <a:rPr lang="en-US" sz="1200" u="none" strike="noStrike" dirty="0">
                          <a:effectLst/>
                        </a:rPr>
                        <a:t> and user-driven approaches.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ICT &amp; ICT-AT competencies and confidence to use technology among professionals, including teachers and educators. Uncertainty about how to use it and to train others in using it.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sufficient user training and appropriate personal support.</a:t>
                      </a:r>
                      <a:endParaRPr lang="it-IT" sz="1200" u="none" strike="noStrike" dirty="0">
                        <a:effectLst/>
                      </a:endParaRPr>
                    </a:p>
                    <a:p>
                      <a:pPr marL="342900" lvl="0" indent="-342900">
                        <a:lnSpc>
                          <a:spcPct val="115000"/>
                        </a:lnSpc>
                        <a:spcAft>
                          <a:spcPts val="0"/>
                        </a:spcAft>
                        <a:buFont typeface="Arial"/>
                        <a:buChar char="●"/>
                      </a:pPr>
                      <a:r>
                        <a:rPr lang="en-US" sz="1200" b="1" u="sng" strike="noStrike" dirty="0">
                          <a:effectLst/>
                        </a:rPr>
                        <a:t>Educational systems are not fully prepared to support learners with disabilities in developing their ICT and ICT-AT skills.</a:t>
                      </a:r>
                      <a:endParaRPr lang="it-IT" sz="1200" b="1" u="sng" strike="noStrike" dirty="0">
                        <a:solidFill>
                          <a:srgbClr val="000000"/>
                        </a:solidFill>
                        <a:effectLst/>
                        <a:latin typeface="Calibri"/>
                      </a:endParaRPr>
                    </a:p>
                  </a:txBody>
                  <a:tcPr marL="46621" marR="46621" marT="46621" marB="46621"/>
                </a:tc>
              </a:tr>
              <a:tr h="1943823">
                <a:tc vMerge="1">
                  <a:txBody>
                    <a:bodyPr/>
                    <a:lstStyle/>
                    <a:p>
                      <a:endParaRPr lang="it-IT"/>
                    </a:p>
                  </a:txBody>
                  <a:tcPr/>
                </a:tc>
                <a:tc>
                  <a:txBody>
                    <a:bodyPr/>
                    <a:lstStyle/>
                    <a:p>
                      <a:pPr>
                        <a:lnSpc>
                          <a:spcPct val="115000"/>
                        </a:lnSpc>
                        <a:spcAft>
                          <a:spcPts val="0"/>
                        </a:spcAft>
                      </a:pPr>
                      <a:r>
                        <a:rPr lang="it-IT" sz="1200">
                          <a:effectLst/>
                        </a:rPr>
                        <a:t>Services and support</a:t>
                      </a:r>
                      <a:endParaRPr lang="it-IT" sz="1200">
                        <a:solidFill>
                          <a:srgbClr val="000000"/>
                        </a:solidFill>
                        <a:effectLst/>
                        <a:latin typeface="Calibri"/>
                        <a:ea typeface="Calibri"/>
                      </a:endParaRPr>
                    </a:p>
                  </a:txBody>
                  <a:tcPr marL="46621" marR="46621" marT="46621" marB="46621"/>
                </a:tc>
                <a:tc>
                  <a:txBody>
                    <a:bodyPr/>
                    <a:lstStyle/>
                    <a:p>
                      <a:pPr marL="342900" lvl="0" indent="-342900">
                        <a:lnSpc>
                          <a:spcPct val="115000"/>
                        </a:lnSpc>
                        <a:spcAft>
                          <a:spcPts val="0"/>
                        </a:spcAft>
                        <a:buFont typeface="Arial"/>
                        <a:buChar char="●"/>
                      </a:pPr>
                      <a:r>
                        <a:rPr lang="en-US" sz="1200" b="1" u="sng" strike="noStrike" dirty="0">
                          <a:effectLst/>
                        </a:rPr>
                        <a:t>Lack of independent advice and knowledge </a:t>
                      </a:r>
                      <a:r>
                        <a:rPr lang="en-US" sz="1200" b="1" u="sng" strike="noStrike" dirty="0" err="1">
                          <a:effectLst/>
                        </a:rPr>
                        <a:t>centres</a:t>
                      </a:r>
                      <a:r>
                        <a:rPr lang="en-US" sz="1200" b="1" u="sng" strike="noStrike" dirty="0">
                          <a:effectLst/>
                        </a:rPr>
                        <a:t>.</a:t>
                      </a:r>
                      <a:endParaRPr lang="it-IT" sz="1200" b="1" u="sng" strike="noStrike" dirty="0">
                        <a:effectLst/>
                      </a:endParaRPr>
                    </a:p>
                    <a:p>
                      <a:pPr marL="342900" lvl="0" indent="-342900">
                        <a:lnSpc>
                          <a:spcPct val="115000"/>
                        </a:lnSpc>
                        <a:spcAft>
                          <a:spcPts val="0"/>
                        </a:spcAft>
                        <a:buFont typeface="Arial"/>
                        <a:buChar char="●"/>
                      </a:pPr>
                      <a:r>
                        <a:rPr lang="en-US" sz="1200" u="none" strike="noStrike" dirty="0">
                          <a:effectLst/>
                        </a:rPr>
                        <a:t>Lack of AT specialists in rehabilitation teams.</a:t>
                      </a:r>
                      <a:endParaRPr lang="it-IT" sz="1200" u="none" strike="noStrike" dirty="0">
                        <a:effectLst/>
                      </a:endParaRPr>
                    </a:p>
                    <a:p>
                      <a:pPr marL="342900" lvl="0" indent="-342900">
                        <a:lnSpc>
                          <a:spcPct val="115000"/>
                        </a:lnSpc>
                        <a:spcAft>
                          <a:spcPts val="0"/>
                        </a:spcAft>
                        <a:buFont typeface="Arial"/>
                        <a:buChar char="●"/>
                      </a:pPr>
                      <a:r>
                        <a:rPr lang="it-IT" sz="1200" u="none" strike="noStrike" dirty="0" err="1">
                          <a:effectLst/>
                        </a:rPr>
                        <a:t>Lack</a:t>
                      </a:r>
                      <a:r>
                        <a:rPr lang="it-IT" sz="1200" u="none" strike="noStrike" dirty="0">
                          <a:effectLst/>
                        </a:rPr>
                        <a:t> of </a:t>
                      </a:r>
                      <a:r>
                        <a:rPr lang="it-IT" sz="1200" u="none" strike="noStrike" dirty="0" err="1">
                          <a:effectLst/>
                        </a:rPr>
                        <a:t>interagency</a:t>
                      </a:r>
                      <a:r>
                        <a:rPr lang="it-IT" sz="1200" u="none" strike="noStrike" dirty="0">
                          <a:effectLst/>
                        </a:rPr>
                        <a:t> </a:t>
                      </a:r>
                      <a:r>
                        <a:rPr lang="it-IT" sz="1200" u="none" strike="noStrike" dirty="0" err="1">
                          <a:effectLst/>
                        </a:rPr>
                        <a:t>collaboration</a:t>
                      </a:r>
                      <a:r>
                        <a:rPr lang="it-IT" sz="1200" u="none" strike="noStrike" dirty="0">
                          <a:effectLst/>
                        </a:rPr>
                        <a:t>.</a:t>
                      </a:r>
                    </a:p>
                    <a:p>
                      <a:pPr marL="342900" lvl="0" indent="-342900">
                        <a:lnSpc>
                          <a:spcPct val="115000"/>
                        </a:lnSpc>
                        <a:spcAft>
                          <a:spcPts val="0"/>
                        </a:spcAft>
                        <a:buFont typeface="Arial"/>
                        <a:buChar char="●"/>
                      </a:pPr>
                      <a:r>
                        <a:rPr lang="en-US" sz="1200" u="none" strike="noStrike" dirty="0">
                          <a:effectLst/>
                        </a:rPr>
                        <a:t>Lack of openness to innovation among service providers.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teamwork among professionals and with the user and his or her informal </a:t>
                      </a:r>
                      <a:r>
                        <a:rPr lang="en-US" sz="1200" u="none" strike="noStrike" dirty="0" err="1">
                          <a:effectLst/>
                        </a:rPr>
                        <a:t>carers</a:t>
                      </a:r>
                      <a:r>
                        <a:rPr lang="en-US" sz="1200" u="none" strike="noStrike" dirty="0">
                          <a:effectLst/>
                        </a:rPr>
                        <a:t>.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Poor timing of interventions (e.g. too late, too early, too slow).</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Insufficient administration with difficulties in procuring and managing equipment and services</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Inconsistency in the follow-up of technology acquisition. </a:t>
                      </a:r>
                      <a:endParaRPr lang="it-IT" sz="1200" u="none" strike="noStrike" dirty="0">
                        <a:effectLst/>
                      </a:endParaRPr>
                    </a:p>
                    <a:p>
                      <a:pPr marL="342900" lvl="0" indent="-342900">
                        <a:lnSpc>
                          <a:spcPct val="115000"/>
                        </a:lnSpc>
                        <a:spcAft>
                          <a:spcPts val="0"/>
                        </a:spcAft>
                        <a:buFont typeface="Arial"/>
                        <a:buChar char="●"/>
                      </a:pPr>
                      <a:r>
                        <a:rPr lang="en-US" sz="1200" u="none" strike="noStrike" dirty="0">
                          <a:effectLst/>
                        </a:rPr>
                        <a:t>Lack of support over time. </a:t>
                      </a:r>
                      <a:endParaRPr lang="it-IT" sz="1200" u="none" strike="noStrike" dirty="0">
                        <a:solidFill>
                          <a:srgbClr val="000000"/>
                        </a:solidFill>
                        <a:effectLst/>
                        <a:latin typeface="Calibri"/>
                      </a:endParaRPr>
                    </a:p>
                  </a:txBody>
                  <a:tcPr marL="46621" marR="46621" marT="46621" marB="46621"/>
                </a:tc>
              </a:tr>
            </a:tbl>
          </a:graphicData>
        </a:graphic>
      </p:graphicFrame>
    </p:spTree>
    <p:extLst>
      <p:ext uri="{BB962C8B-B14F-4D97-AF65-F5344CB8AC3E}">
        <p14:creationId xmlns:p14="http://schemas.microsoft.com/office/powerpoint/2010/main" val="13890377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1721</TotalTime>
  <Words>3311</Words>
  <Application>Microsoft Office PowerPoint</Application>
  <PresentationFormat>Presentazione su schermo (4:3)</PresentationFormat>
  <Paragraphs>316</Paragraphs>
  <Slides>20</Slides>
  <Notes>2</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Towards full digital inclusion</vt:lpstr>
      <vt:lpstr>Evert-Jan Hoogerwerf Affiliations</vt:lpstr>
      <vt:lpstr>Presentazione standard di PowerPoint</vt:lpstr>
      <vt:lpstr>Digital inclusion Bridging the digital divide</vt:lpstr>
      <vt:lpstr>Looking forward   Policy drivers</vt:lpstr>
      <vt:lpstr>Internet use</vt:lpstr>
      <vt:lpstr>Presentazione standard di PowerPoint</vt:lpstr>
      <vt:lpstr>Barriers to full digital inclusion  - Society</vt:lpstr>
      <vt:lpstr>Barriers to full digital inclusion  - Community</vt:lpstr>
      <vt:lpstr>Barriers to full digital inclusion  - Person</vt:lpstr>
      <vt:lpstr>High level objectives</vt:lpstr>
      <vt:lpstr>A very simple roadmap </vt:lpstr>
      <vt:lpstr>Digital inclusion roadmap</vt:lpstr>
      <vt:lpstr>Education</vt:lpstr>
      <vt:lpstr>Social sector </vt:lpstr>
      <vt:lpstr>Technology</vt:lpstr>
      <vt:lpstr>Policy</vt:lpstr>
      <vt:lpstr>Easy to understand  Summary</vt:lpstr>
      <vt:lpstr>There is a big fish out there and it is called: «digital inclusion»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 nothing else matters….</dc:title>
  <dc:creator>Evert-Jan Hoogerwerf</dc:creator>
  <cp:lastModifiedBy>Evert Jan Hoogerwerf</cp:lastModifiedBy>
  <cp:revision>118</cp:revision>
  <cp:lastPrinted>2016-06-24T09:11:38Z</cp:lastPrinted>
  <dcterms:created xsi:type="dcterms:W3CDTF">2016-03-20T09:08:18Z</dcterms:created>
  <dcterms:modified xsi:type="dcterms:W3CDTF">2017-04-24T16:36:10Z</dcterms:modified>
</cp:coreProperties>
</file>